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6"/>
  </p:notesMasterIdLst>
  <p:handoutMasterIdLst>
    <p:handoutMasterId r:id="rId37"/>
  </p:handoutMasterIdLst>
  <p:sldIdLst>
    <p:sldId id="305" r:id="rId5"/>
    <p:sldId id="320" r:id="rId6"/>
    <p:sldId id="346" r:id="rId7"/>
    <p:sldId id="360" r:id="rId8"/>
    <p:sldId id="345" r:id="rId9"/>
    <p:sldId id="347" r:id="rId10"/>
    <p:sldId id="316" r:id="rId11"/>
    <p:sldId id="343" r:id="rId12"/>
    <p:sldId id="317" r:id="rId13"/>
    <p:sldId id="338" r:id="rId14"/>
    <p:sldId id="330" r:id="rId15"/>
    <p:sldId id="349" r:id="rId16"/>
    <p:sldId id="321" r:id="rId17"/>
    <p:sldId id="322" r:id="rId18"/>
    <p:sldId id="324" r:id="rId19"/>
    <p:sldId id="325" r:id="rId20"/>
    <p:sldId id="326" r:id="rId21"/>
    <p:sldId id="319" r:id="rId22"/>
    <p:sldId id="355" r:id="rId23"/>
    <p:sldId id="356" r:id="rId24"/>
    <p:sldId id="357" r:id="rId25"/>
    <p:sldId id="358" r:id="rId26"/>
    <p:sldId id="359" r:id="rId27"/>
    <p:sldId id="364" r:id="rId28"/>
    <p:sldId id="368" r:id="rId29"/>
    <p:sldId id="369" r:id="rId30"/>
    <p:sldId id="365" r:id="rId31"/>
    <p:sldId id="354" r:id="rId32"/>
    <p:sldId id="361" r:id="rId33"/>
    <p:sldId id="350" r:id="rId34"/>
    <p:sldId id="35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BB37E8-C6DA-4041-B652-4DDDC7757239}">
          <p14:sldIdLst>
            <p14:sldId id="305"/>
            <p14:sldId id="320"/>
            <p14:sldId id="346"/>
            <p14:sldId id="360"/>
            <p14:sldId id="345"/>
            <p14:sldId id="347"/>
            <p14:sldId id="316"/>
            <p14:sldId id="343"/>
            <p14:sldId id="317"/>
            <p14:sldId id="338"/>
            <p14:sldId id="330"/>
            <p14:sldId id="349"/>
            <p14:sldId id="321"/>
            <p14:sldId id="322"/>
          </p14:sldIdLst>
        </p14:section>
        <p14:section name="AbsorptioMax(nm)" id="{5E91634B-A438-4DBE-805B-429849EE3040}">
          <p14:sldIdLst>
            <p14:sldId id="324"/>
            <p14:sldId id="325"/>
            <p14:sldId id="326"/>
            <p14:sldId id="319"/>
          </p14:sldIdLst>
        </p14:section>
        <p14:section name="Emission Max" id="{01D3B7D2-7349-48A6-9DC5-2A08C1D63598}">
          <p14:sldIdLst>
            <p14:sldId id="355"/>
            <p14:sldId id="356"/>
            <p14:sldId id="357"/>
            <p14:sldId id="358"/>
            <p14:sldId id="359"/>
            <p14:sldId id="364"/>
          </p14:sldIdLst>
        </p14:section>
        <p14:section name="Lifetime and Quantum yield" id="{543DC81E-B162-49C1-B21B-C3FD62C7F292}">
          <p14:sldIdLst>
            <p14:sldId id="368"/>
            <p14:sldId id="369"/>
            <p14:sldId id="365"/>
            <p14:sldId id="354"/>
            <p14:sldId id="361"/>
            <p14:sldId id="350"/>
            <p14:sldId id="35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6"/>
    <a:srgbClr val="0033CC"/>
    <a:srgbClr val="0039EE"/>
    <a:srgbClr val="0000CC"/>
    <a:srgbClr val="003399"/>
    <a:srgbClr val="004FC4"/>
    <a:srgbClr val="005BE2"/>
    <a:srgbClr val="0066FF"/>
    <a:srgbClr val="003CFE"/>
    <a:srgbClr val="FF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57" autoAdjust="0"/>
  </p:normalViewPr>
  <p:slideViewPr>
    <p:cSldViewPr snapToGrid="0">
      <p:cViewPr varScale="1">
        <p:scale>
          <a:sx n="114" d="100"/>
          <a:sy n="114" d="100"/>
        </p:scale>
        <p:origin x="414" y="10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6/6/2023</a:t>
            </a:fld>
            <a:endParaRPr lang="en-US"/>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6/5/2023</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8B4F5FF-6231-4525-B8B6-E9A5A133531C}"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2772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dirty="0"/>
          </a:p>
        </p:txBody>
      </p:sp>
      <p:sp>
        <p:nvSpPr>
          <p:cNvPr id="4" name="Slide Number Placeholder 3"/>
          <p:cNvSpPr>
            <a:spLocks noGrp="1" noEditPoints="1"/>
          </p:cNvSpPr>
          <p:nvPr>
            <p:ph type="sldNum" sz="quarter" idx="5"/>
          </p:nvPr>
        </p:nvSpPr>
        <p:spPr>
          <a:prstGeom prst="rect">
            <a:avLst/>
          </a:prstGeom>
        </p:spPr>
        <p:txBody>
          <a:bodyPr/>
          <a:lstStyle/>
          <a:p>
            <a:fld id="{1B6375C5-EDC2-4B6C-8810-C213F2221D1F}" type="slidenum">
              <a:rPr lang="en-US" smtClean="0"/>
              <a:t>5</a:t>
            </a:fld>
            <a:endParaRPr lang="en-US"/>
          </a:p>
        </p:txBody>
      </p:sp>
    </p:spTree>
    <p:extLst>
      <p:ext uri="{BB962C8B-B14F-4D97-AF65-F5344CB8AC3E}">
        <p14:creationId xmlns:p14="http://schemas.microsoft.com/office/powerpoint/2010/main" val="203178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noEditPoints="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EditPoints="1"/>
          </p:cNvSpPr>
          <p:nvPr>
            <p:ph type="ftr" sz="quarter" idx="11"/>
          </p:nvPr>
        </p:nvSpPr>
        <p:spPr/>
        <p:txBody>
          <a:bodyPr/>
          <a:lstStyle/>
          <a:p>
            <a:r>
              <a:rPr lang="en-US" dirty="0"/>
              <a:t>Add a footer</a:t>
            </a:r>
          </a:p>
        </p:txBody>
      </p:sp>
      <p:sp>
        <p:nvSpPr>
          <p:cNvPr id="4" name="Date Placeholder 3"/>
          <p:cNvSpPr>
            <a:spLocks noGrp="1" noEditPoints="1"/>
          </p:cNvSpPr>
          <p:nvPr>
            <p:ph type="dt" sz="half" idx="10"/>
          </p:nvPr>
        </p:nvSpPr>
        <p:spPr/>
        <p:txBody>
          <a:bodyPr/>
          <a:lstStyle/>
          <a:p>
            <a:fld id="{384A29A4-78C8-47AB-BA06-22CB45938951}" type="datetime1">
              <a:rPr lang="en-US" smtClean="0"/>
              <a:t>6/5/2023</a:t>
            </a:fld>
            <a:endParaRPr lang="en-US"/>
          </a:p>
        </p:txBody>
      </p:sp>
      <p:sp>
        <p:nvSpPr>
          <p:cNvPr id="6" name="Slide Number Placeholder 5"/>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noEditPoints="1"/>
          </p:cNvSpPr>
          <p:nvPr>
            <p:ph type="ftr" sz="quarter" idx="11"/>
          </p:nvPr>
        </p:nvSpPr>
        <p:spPr/>
        <p:txBody>
          <a:bodyPr/>
          <a:lstStyle/>
          <a:p>
            <a:r>
              <a:rPr lang="en-US" dirty="0"/>
              <a:t>Add a footer</a:t>
            </a:r>
          </a:p>
        </p:txBody>
      </p:sp>
      <p:sp>
        <p:nvSpPr>
          <p:cNvPr id="4" name="Date Placeholder 3"/>
          <p:cNvSpPr>
            <a:spLocks noGrp="1" noEditPoints="1"/>
          </p:cNvSpPr>
          <p:nvPr>
            <p:ph type="dt" sz="half" idx="10"/>
          </p:nvPr>
        </p:nvSpPr>
        <p:spPr/>
        <p:txBody>
          <a:bodyPr/>
          <a:lstStyle/>
          <a:p>
            <a:fld id="{E1ED4ACF-2D82-46F2-A8E9-23963AA34E86}" type="datetime1">
              <a:rPr lang="en-US" smtClean="0"/>
              <a:t>6/5/2023</a:t>
            </a:fld>
            <a:endParaRPr lang="en-US"/>
          </a:p>
        </p:txBody>
      </p:sp>
      <p:sp>
        <p:nvSpPr>
          <p:cNvPr id="6" name="Slide Number Placeholder 5"/>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noEditPoints="1"/>
          </p:cNvSpPr>
          <p:nvPr>
            <p:ph type="ftr" sz="quarter" idx="11"/>
          </p:nvPr>
        </p:nvSpPr>
        <p:spPr/>
        <p:txBody>
          <a:bodyPr/>
          <a:lstStyle/>
          <a:p>
            <a:r>
              <a:rPr lang="en-US" dirty="0"/>
              <a:t>Add a footer</a:t>
            </a:r>
          </a:p>
        </p:txBody>
      </p:sp>
      <p:sp>
        <p:nvSpPr>
          <p:cNvPr id="4" name="Date Placeholder 3"/>
          <p:cNvSpPr>
            <a:spLocks noGrp="1" noEditPoints="1"/>
          </p:cNvSpPr>
          <p:nvPr>
            <p:ph type="dt" sz="half" idx="10"/>
          </p:nvPr>
        </p:nvSpPr>
        <p:spPr/>
        <p:txBody>
          <a:bodyPr/>
          <a:lstStyle/>
          <a:p>
            <a:fld id="{AE374B5B-21A0-4192-BF4C-38187F1A68D8}" type="datetime1">
              <a:rPr lang="en-US" smtClean="0"/>
              <a:t>6/5/2023</a:t>
            </a:fld>
            <a:endParaRPr lang="en-US"/>
          </a:p>
        </p:txBody>
      </p:sp>
      <p:sp>
        <p:nvSpPr>
          <p:cNvPr id="6" name="Slide Number Placeholder 5"/>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noEditPoints="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noEditPoints="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11"/>
          </p:nvPr>
        </p:nvSpPr>
        <p:spPr/>
        <p:txBody>
          <a:bodyPr/>
          <a:lstStyle/>
          <a:p>
            <a:r>
              <a:rPr lang="en-US" dirty="0"/>
              <a:t>Add a footer</a:t>
            </a:r>
          </a:p>
        </p:txBody>
      </p:sp>
      <p:sp>
        <p:nvSpPr>
          <p:cNvPr id="5" name="Date Placeholder 4"/>
          <p:cNvSpPr>
            <a:spLocks noGrp="1" noEditPoints="1"/>
          </p:cNvSpPr>
          <p:nvPr>
            <p:ph type="dt" sz="half" idx="10"/>
          </p:nvPr>
        </p:nvSpPr>
        <p:spPr/>
        <p:txBody>
          <a:bodyPr/>
          <a:lstStyle/>
          <a:p>
            <a:fld id="{33B5CF7C-B333-48E1-A4A6-83A3C8B73AC0}" type="datetime1">
              <a:rPr lang="en-US" smtClean="0"/>
              <a:t>6/5/2023</a:t>
            </a:fld>
            <a:endParaRPr lang="en-US"/>
          </a:p>
        </p:txBody>
      </p:sp>
      <p:sp>
        <p:nvSpPr>
          <p:cNvPr id="7" name="Slide Number Placeholder 6"/>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Text Placeholder 2"/>
          <p:cNvSpPr>
            <a:spLocks noGrp="1" noEditPoints="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noEditPoints="1"/>
          </p:cNvSpPr>
          <p:nvPr>
            <p:ph type="ftr" sz="quarter" idx="11"/>
          </p:nvPr>
        </p:nvSpPr>
        <p:spPr/>
        <p:txBody>
          <a:bodyPr/>
          <a:lstStyle/>
          <a:p>
            <a:r>
              <a:rPr lang="en-US" dirty="0"/>
              <a:t>Add a footer</a:t>
            </a:r>
          </a:p>
        </p:txBody>
      </p:sp>
      <p:sp>
        <p:nvSpPr>
          <p:cNvPr id="7" name="Date Placeholder 6"/>
          <p:cNvSpPr>
            <a:spLocks noGrp="1" noEditPoints="1"/>
          </p:cNvSpPr>
          <p:nvPr>
            <p:ph type="dt" sz="half" idx="10"/>
          </p:nvPr>
        </p:nvSpPr>
        <p:spPr/>
        <p:txBody>
          <a:bodyPr/>
          <a:lstStyle/>
          <a:p>
            <a:fld id="{AE320762-5CBF-4210-AB54-376B091119F8}" type="datetime1">
              <a:rPr lang="en-US" smtClean="0"/>
              <a:t>6/5/2023</a:t>
            </a:fld>
            <a:endParaRPr lang="en-US"/>
          </a:p>
        </p:txBody>
      </p:sp>
      <p:sp>
        <p:nvSpPr>
          <p:cNvPr id="9" name="Slide Number Placeholder 8"/>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4" name="Footer Placeholder 3"/>
          <p:cNvSpPr>
            <a:spLocks noGrp="1" noEditPoints="1"/>
          </p:cNvSpPr>
          <p:nvPr>
            <p:ph type="ftr" sz="quarter" idx="11"/>
          </p:nvPr>
        </p:nvSpPr>
        <p:spPr/>
        <p:txBody>
          <a:bodyPr/>
          <a:lstStyle/>
          <a:p>
            <a:r>
              <a:rPr lang="en-US" dirty="0"/>
              <a:t>Add a footer</a:t>
            </a:r>
          </a:p>
        </p:txBody>
      </p:sp>
      <p:sp>
        <p:nvSpPr>
          <p:cNvPr id="3" name="Date Placeholder 2"/>
          <p:cNvSpPr>
            <a:spLocks noGrp="1" noEditPoints="1"/>
          </p:cNvSpPr>
          <p:nvPr>
            <p:ph type="dt" sz="half" idx="10"/>
          </p:nvPr>
        </p:nvSpPr>
        <p:spPr/>
        <p:txBody>
          <a:bodyPr/>
          <a:lstStyle/>
          <a:p>
            <a:fld id="{7F0DB371-BF5F-4058-A212-1A908E4D2674}" type="datetime1">
              <a:rPr lang="en-US" smtClean="0"/>
              <a:t>6/5/2023</a:t>
            </a:fld>
            <a:endParaRPr lang="en-US"/>
          </a:p>
        </p:txBody>
      </p:sp>
      <p:sp>
        <p:nvSpPr>
          <p:cNvPr id="5" name="Slide Number Placeholder 4"/>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noEditPoints="1"/>
          </p:cNvSpPr>
          <p:nvPr>
            <p:ph type="ftr" sz="quarter" idx="11"/>
          </p:nvPr>
        </p:nvSpPr>
        <p:spPr/>
        <p:txBody>
          <a:bodyPr/>
          <a:lstStyle/>
          <a:p>
            <a:r>
              <a:rPr lang="en-US" dirty="0"/>
              <a:t>Add a footer</a:t>
            </a:r>
          </a:p>
        </p:txBody>
      </p:sp>
      <p:sp>
        <p:nvSpPr>
          <p:cNvPr id="212" name="Date Placeholder 211"/>
          <p:cNvSpPr>
            <a:spLocks noGrp="1" noEditPoints="1"/>
          </p:cNvSpPr>
          <p:nvPr>
            <p:ph type="dt" sz="half" idx="10"/>
          </p:nvPr>
        </p:nvSpPr>
        <p:spPr/>
        <p:txBody>
          <a:bodyPr/>
          <a:lstStyle/>
          <a:p>
            <a:fld id="{60A4083B-90AA-48CF-BAD5-00AA24D7F288}" type="datetime1">
              <a:rPr lang="en-US" smtClean="0"/>
              <a:t>6/5/2023</a:t>
            </a:fld>
            <a:endParaRPr lang="en-US"/>
          </a:p>
        </p:txBody>
      </p:sp>
      <p:sp>
        <p:nvSpPr>
          <p:cNvPr id="214" name="Slide Number Placeholder 213"/>
          <p:cNvSpPr>
            <a:spLocks noGrp="1" noEditPoints="1"/>
          </p:cNvSpPr>
          <p:nvPr>
            <p:ph type="sldNum" sz="quarter" idx="12"/>
          </p:nvPr>
        </p:nvSpPr>
        <p:spPr/>
        <p:txBody>
          <a:body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noEditPoints="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noEditPoints="1"/>
          </p:cNvSpPr>
          <p:nvPr>
            <p:ph type="ftr" sz="quarter" idx="11"/>
          </p:nvPr>
        </p:nvSpPr>
        <p:spPr/>
        <p:txBody>
          <a:bodyPr/>
          <a:lstStyle/>
          <a:p>
            <a:r>
              <a:rPr lang="en-US" dirty="0"/>
              <a:t>Add a footer</a:t>
            </a:r>
          </a:p>
        </p:txBody>
      </p:sp>
      <p:sp>
        <p:nvSpPr>
          <p:cNvPr id="5" name="Date Placeholder 4"/>
          <p:cNvSpPr>
            <a:spLocks noGrp="1" noEditPoints="1"/>
          </p:cNvSpPr>
          <p:nvPr>
            <p:ph type="dt" sz="half" idx="10"/>
          </p:nvPr>
        </p:nvSpPr>
        <p:spPr/>
        <p:txBody>
          <a:bodyPr/>
          <a:lstStyle>
            <a:lvl1pPr>
              <a:defRPr>
                <a:solidFill>
                  <a:schemeClr val="bg1"/>
                </a:solidFill>
              </a:defRPr>
            </a:lvl1pPr>
          </a:lstStyle>
          <a:p>
            <a:fld id="{F5BAF629-ECA2-4CF3-B790-9D9BDED98269}" type="datetime1">
              <a:rPr lang="en-US" smtClean="0"/>
              <a:t>6/5/2023</a:t>
            </a:fld>
            <a:endParaRPr lang="en-US"/>
          </a:p>
        </p:txBody>
      </p:sp>
      <p:sp>
        <p:nvSpPr>
          <p:cNvPr id="8" name="Slide Number Placeholder 7"/>
          <p:cNvSpPr>
            <a:spLocks noGrp="1" noEditPoints="1"/>
          </p:cNvSpPr>
          <p:nvPr>
            <p:ph type="sldNum" sz="quarter" idx="12"/>
          </p:nvPr>
        </p:nvSpPr>
        <p:spPr/>
        <p:txBody>
          <a:bodyPr/>
          <a:lstStyle>
            <a:lvl1pPr>
              <a:defRPr>
                <a:solidFill>
                  <a:schemeClr val="bg1"/>
                </a:solidFill>
              </a:defRPr>
            </a:lvl1pPr>
          </a:lstStyle>
          <a:p>
            <a:fld id="{E31375A4-56A4-47D6-9801-1991572033F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0">
                <a:schemeClr val="bg1"/>
              </a:gs>
              <a:gs pos="6900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noEditPoints="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EditPoints="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4" name="Text Placeholder 3"/>
          <p:cNvSpPr>
            <a:spLocks noGrp="1" noEditPoints="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3000">
              <a:schemeClr val="bg1"/>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noEditPoints="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noEditPoints="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noEditPoints="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t>6/5/2023</a:t>
            </a:fld>
            <a:endParaRPr lang="en-US" dirty="0"/>
          </a:p>
        </p:txBody>
      </p:sp>
      <p:sp>
        <p:nvSpPr>
          <p:cNvPr id="6" name="Slide Number Placeholder 5"/>
          <p:cNvSpPr>
            <a:spLocks noGrp="1" noEditPoints="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suboptimal.wiki/explanation/mse/" TargetMode="External"/><Relationship Id="rId7" Type="http://schemas.openxmlformats.org/officeDocument/2006/relationships/image" Target="../media/image30.png"/><Relationship Id="rId2" Type="http://schemas.openxmlformats.org/officeDocument/2006/relationships/hyperlink" Target="https://www.datatechnotes.com/2019/02/regression-model-accuracy-mae-mse-rmse.html" TargetMode="Externa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microsoft.com/office/2007/relationships/hdphoto" Target="../media/hdphoto4.wdp"/><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8.wdp"/><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0.png"/><Relationship Id="rId4" Type="http://schemas.microsoft.com/office/2007/relationships/hdphoto" Target="../media/hdphoto10.wdp"/></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64.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microsoft.com/office/2007/relationships/hdphoto" Target="../media/hdphoto13.wdp"/><Relationship Id="rId3" Type="http://schemas.microsoft.com/office/2007/relationships/hdphoto" Target="../media/hdphoto4.wdp"/><Relationship Id="rId7" Type="http://schemas.openxmlformats.org/officeDocument/2006/relationships/image" Target="../media/image8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12.wdp"/><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microsoft.com/office/2007/relationships/hdphoto" Target="../media/hdphoto12.wdp"/><Relationship Id="rId3" Type="http://schemas.microsoft.com/office/2007/relationships/hdphoto" Target="../media/hdphoto15.wdp"/><Relationship Id="rId7" Type="http://schemas.openxmlformats.org/officeDocument/2006/relationships/image" Target="../media/image64.png"/><Relationship Id="rId2" Type="http://schemas.openxmlformats.org/officeDocument/2006/relationships/image" Target="../media/image91.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00.png"/><Relationship Id="rId5" Type="http://schemas.openxmlformats.org/officeDocument/2006/relationships/image" Target="../media/image110.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30.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29.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5" Type="http://schemas.openxmlformats.org/officeDocument/2006/relationships/image" Target="../media/image119.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_rels/slide28.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7.xml"/><Relationship Id="rId6" Type="http://schemas.microsoft.com/office/2007/relationships/hdphoto" Target="../media/hdphoto17.wdp"/><Relationship Id="rId11" Type="http://schemas.openxmlformats.org/officeDocument/2006/relationships/image" Target="../media/image138.png"/><Relationship Id="rId5" Type="http://schemas.openxmlformats.org/officeDocument/2006/relationships/image" Target="../media/image134.png"/><Relationship Id="rId10" Type="http://schemas.openxmlformats.org/officeDocument/2006/relationships/image" Target="../media/image137.png"/><Relationship Id="rId4" Type="http://schemas.microsoft.com/office/2007/relationships/hdphoto" Target="../media/hdphoto16.wdp"/><Relationship Id="rId9" Type="http://schemas.openxmlformats.org/officeDocument/2006/relationships/image" Target="../media/image136.pn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40.png"/><Relationship Id="rId7" Type="http://schemas.microsoft.com/office/2007/relationships/hdphoto" Target="../media/hdphoto17.wdp"/><Relationship Id="rId12"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37.png"/><Relationship Id="rId5" Type="http://schemas.microsoft.com/office/2007/relationships/hdphoto" Target="../media/hdphoto16.wdp"/><Relationship Id="rId10" Type="http://schemas.openxmlformats.org/officeDocument/2006/relationships/image" Target="../media/image136.png"/><Relationship Id="rId4" Type="http://schemas.openxmlformats.org/officeDocument/2006/relationships/image" Target="../media/image133.png"/><Relationship Id="rId9" Type="http://schemas.microsoft.com/office/2007/relationships/hdphoto" Target="../media/hdphoto18.wdp"/></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chemplot.streamlit.ap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abcam.com/index.html?pageconfig=resource&amp;rid=14885" TargetMode="Externa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10" Type="http://schemas.microsoft.com/office/2007/relationships/hdphoto" Target="../media/hdphoto2.wdp"/><Relationship Id="rId4" Type="http://schemas.openxmlformats.org/officeDocument/2006/relationships/hyperlink" Target="https://www.sciencedirect.com/topics/chemistry/fluorescence-lifetime" TargetMode="Externa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l.ac.uk/webtemplate/ask-assets/external/maths-resources/statistics/regression-and-correlation/coefficient-of-determination-r-squared.html" TargetMode="External"/><Relationship Id="rId7" Type="http://schemas.microsoft.com/office/2007/relationships/hdphoto" Target="../media/hdphoto3.wdp"/><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3"/>
          <p:cNvSpPr txBox="1"/>
          <p:nvPr/>
        </p:nvSpPr>
        <p:spPr>
          <a:xfrm>
            <a:off x="61384" y="739775"/>
            <a:ext cx="12067116" cy="707886"/>
          </a:xfrm>
          <a:prstGeom prst="rect">
            <a:avLst/>
          </a:prstGeom>
          <a:noFill/>
          <a:ln>
            <a:noFill/>
          </a:ln>
        </p:spPr>
        <p:txBody>
          <a:bodyPr>
            <a:spAutoFit/>
          </a:bodyPr>
          <a:lstStyle/>
          <a:p>
            <a:pPr algn="ctr">
              <a:buNone/>
            </a:pPr>
            <a:r>
              <a:rPr lang="en-IN" sz="2000" b="1" dirty="0">
                <a:solidFill>
                  <a:schemeClr val="accent1">
                    <a:lumMod val="75000"/>
                  </a:schemeClr>
                </a:solidFill>
                <a:latin typeface="Times New Roman" panose="02020603050405020304" pitchFamily="18" charset="0"/>
                <a:ea typeface="Times New Roman" panose="02020603050405020304" pitchFamily="18" charset="0"/>
              </a:rPr>
              <a:t>Update:9JUNE2023</a:t>
            </a:r>
            <a:endParaRPr lang="en-US" sz="2000" b="1" dirty="0">
              <a:solidFill>
                <a:schemeClr val="accent1">
                  <a:lumMod val="75000"/>
                </a:schemeClr>
              </a:solidFill>
              <a:latin typeface="Times New Roman" panose="02020603050405020304" pitchFamily="18" charset="0"/>
              <a:ea typeface="Times New Roman" panose="02020603050405020304" pitchFamily="18" charset="0"/>
            </a:endParaRPr>
          </a:p>
          <a:p>
            <a:pPr algn="ctr">
              <a:buNone/>
            </a:pPr>
            <a:r>
              <a:rPr lang="en-US" sz="2000" b="1" dirty="0">
                <a:solidFill>
                  <a:schemeClr val="accent1">
                    <a:lumMod val="75000"/>
                  </a:schemeClr>
                </a:solidFill>
                <a:latin typeface="Times New Roman" panose="02020603050405020304" pitchFamily="18" charset="0"/>
                <a:ea typeface="Times New Roman" panose="02020603050405020304" pitchFamily="18" charset="0"/>
              </a:rPr>
              <a:t>Topic: </a:t>
            </a:r>
            <a:r>
              <a:rPr lang="en-IN" sz="2000" b="1" dirty="0">
                <a:solidFill>
                  <a:schemeClr val="accent1">
                    <a:lumMod val="75000"/>
                  </a:schemeClr>
                </a:solidFill>
                <a:latin typeface="Times New Roman" panose="02020603050405020304" pitchFamily="18" charset="0"/>
                <a:ea typeface="Times New Roman" panose="02020603050405020304" pitchFamily="18" charset="0"/>
              </a:rPr>
              <a:t>Big data and machine learning approaches for drug discovery</a:t>
            </a:r>
          </a:p>
        </p:txBody>
      </p:sp>
      <p:sp>
        <p:nvSpPr>
          <p:cNvPr id="24579" name="TextBox 3"/>
          <p:cNvSpPr txBox="1"/>
          <p:nvPr/>
        </p:nvSpPr>
        <p:spPr>
          <a:xfrm>
            <a:off x="249766" y="2225675"/>
            <a:ext cx="11692468" cy="4019769"/>
          </a:xfrm>
          <a:prstGeom prst="rect">
            <a:avLst/>
          </a:prstGeom>
          <a:noFill/>
          <a:ln w="0">
            <a:solidFill>
              <a:schemeClr val="bg1"/>
            </a:solidFill>
            <a:prstDash val="sysDash"/>
          </a:ln>
        </p:spPr>
        <p:txBody>
          <a:bodyPr wrap="square">
            <a:spAutoFit/>
          </a:bodyPr>
          <a:lstStyle/>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Name:                                   Pooja Sanjay Deshmukh</a:t>
            </a:r>
          </a:p>
          <a:p>
            <a:pPr>
              <a:buNone/>
            </a:pP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NCL ID:                                7030</a:t>
            </a:r>
          </a:p>
          <a:p>
            <a:pPr>
              <a:buNone/>
            </a:pP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ACSIR Roll No:                   </a:t>
            </a:r>
            <a:r>
              <a:rPr lang="en-IN"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10BB20J26022</a:t>
            </a: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Division:                               Biochemical sciences</a:t>
            </a:r>
          </a:p>
          <a:p>
            <a:pPr>
              <a:buNone/>
            </a:pP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Guide:                                   Dr. </a:t>
            </a:r>
            <a:r>
              <a:rPr lang="en-US" sz="16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Durba</a:t>
            </a: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Sengupta</a:t>
            </a:r>
          </a:p>
          <a:p>
            <a:pPr>
              <a:buNone/>
            </a:pPr>
            <a:r>
              <a:rPr lang="en-US" sz="1600" b="1" dirty="0">
                <a:solidFill>
                  <a:schemeClr val="accent1">
                    <a:lumMod val="50000"/>
                  </a:schemeClr>
                </a:solidFill>
              </a:rPr>
              <a:t>                               </a:t>
            </a:r>
          </a:p>
          <a:p>
            <a:pPr>
              <a:buNone/>
            </a:pP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Doctoral Advisory </a:t>
            </a:r>
          </a:p>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Committee:</a:t>
            </a:r>
            <a:r>
              <a:rPr lang="en-US" sz="1400" b="1" dirty="0">
                <a:solidFill>
                  <a:schemeClr val="accent1">
                    <a:lumMod val="50000"/>
                  </a:schemeClr>
                </a:solidFill>
              </a:rPr>
              <a:t>	    		</a:t>
            </a:r>
            <a:endParaRPr lang="en-IN" sz="1800" dirty="0">
              <a:solidFill>
                <a:schemeClr val="accent1">
                  <a:lumMod val="50000"/>
                </a:schemeClr>
              </a:solidFill>
            </a:endParaRPr>
          </a:p>
          <a:p>
            <a:pPr>
              <a:buNone/>
            </a:pPr>
            <a:endParaRPr lang="en-US" sz="1400" dirty="0">
              <a:solidFill>
                <a:schemeClr val="accent1">
                  <a:lumMod val="50000"/>
                </a:schemeClr>
              </a:solidFill>
            </a:endParaRPr>
          </a:p>
          <a:p>
            <a:pPr>
              <a:buNone/>
            </a:pPr>
            <a:endParaRPr lang="en-US" sz="1800" b="1" dirty="0">
              <a:solidFill>
                <a:schemeClr val="accent1">
                  <a:lumMod val="50000"/>
                </a:schemeClr>
              </a:solidFill>
            </a:endParaRPr>
          </a:p>
          <a:p>
            <a:pPr>
              <a:buNone/>
            </a:pPr>
            <a:r>
              <a:rPr lang="en-US" sz="1800" dirty="0">
                <a:solidFill>
                  <a:schemeClr val="accent1">
                    <a:lumMod val="50000"/>
                  </a:schemeClr>
                </a:solidFill>
              </a:rPr>
              <a:t>                         </a:t>
            </a:r>
          </a:p>
        </p:txBody>
      </p:sp>
      <p:sp>
        <p:nvSpPr>
          <p:cNvPr id="24580" name="TextBox 20484"/>
          <p:cNvSpPr txBox="1"/>
          <p:nvPr/>
        </p:nvSpPr>
        <p:spPr>
          <a:xfrm>
            <a:off x="2594631" y="4800395"/>
            <a:ext cx="5770034" cy="819286"/>
          </a:xfrm>
          <a:prstGeom prst="rect">
            <a:avLst/>
          </a:prstGeom>
          <a:noFill/>
          <a:ln>
            <a:noFill/>
          </a:ln>
        </p:spPr>
        <p:txBody>
          <a:bodyPr wrap="square">
            <a:spAutoFit/>
          </a:bodyPr>
          <a:lstStyle/>
          <a:p>
            <a:pPr>
              <a:buNone/>
            </a:pPr>
            <a:r>
              <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Dr. Ram Rup Sarkar</a:t>
            </a:r>
          </a:p>
          <a:p>
            <a:pPr>
              <a:buNone/>
            </a:pPr>
            <a:r>
              <a:rPr lang="en-IN" sz="16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Dr.</a:t>
            </a:r>
            <a:r>
              <a:rPr lang="en-IN"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Sailaja </a:t>
            </a:r>
            <a:r>
              <a:rPr lang="en-IN" sz="16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Krishnamurty</a:t>
            </a:r>
            <a:endParaRPr lang="en-US"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None/>
            </a:pPr>
            <a:r>
              <a:rPr lang="en-IN" sz="16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Dr.</a:t>
            </a:r>
            <a:r>
              <a:rPr lang="en-IN"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b="1" dirty="0" err="1">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Dhanasekaran</a:t>
            </a:r>
            <a:r>
              <a:rPr lang="en-IN" sz="1600"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Shanmugam</a:t>
            </a:r>
          </a:p>
        </p:txBody>
      </p:sp>
      <p:cxnSp>
        <p:nvCxnSpPr>
          <p:cNvPr id="24581" name="Straight Connector 1 4"/>
          <p:cNvCxnSpPr/>
          <p:nvPr/>
        </p:nvCxnSpPr>
        <p:spPr>
          <a:xfrm flipH="1" flipV="1">
            <a:off x="-1058" y="1514475"/>
            <a:ext cx="12192000" cy="0"/>
          </a:xfrm>
          <a:prstGeom prst="straightConnector1">
            <a:avLst/>
          </a:prstGeom>
          <a:noFill/>
          <a:ln w="19050" cap="flat" cmpd="sng">
            <a:solidFill>
              <a:schemeClr val="accent1"/>
            </a:solidFill>
            <a:prstDash val="soli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B8A00C-8624-605C-C6EF-BCD2BFD56E13}"/>
              </a:ext>
            </a:extLst>
          </p:cNvPr>
          <p:cNvSpPr txBox="1"/>
          <p:nvPr/>
        </p:nvSpPr>
        <p:spPr>
          <a:xfrm>
            <a:off x="-97258" y="5602575"/>
            <a:ext cx="11825415" cy="2092304"/>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US" sz="1100" b="0" i="0" dirty="0">
                <a:solidFill>
                  <a:srgbClr val="292929"/>
                </a:solidFill>
                <a:effectLst/>
                <a:latin typeface="Cambria" panose="02040503050406030204" pitchFamily="18" charset="0"/>
                <a:ea typeface="Cambria" panose="02040503050406030204" pitchFamily="18" charset="0"/>
              </a:rPr>
              <a:t>A dataset is the starting point in your journey of building the machine learning model. Simply put, the dataset is essentially an </a:t>
            </a:r>
            <a:r>
              <a:rPr lang="en-US" sz="1100" b="1" i="0" dirty="0">
                <a:solidFill>
                  <a:srgbClr val="292929"/>
                </a:solidFill>
                <a:effectLst/>
                <a:latin typeface="Cambria" panose="02040503050406030204" pitchFamily="18" charset="0"/>
                <a:ea typeface="Cambria" panose="02040503050406030204" pitchFamily="18" charset="0"/>
              </a:rPr>
              <a:t>M</a:t>
            </a:r>
            <a:r>
              <a:rPr lang="en-US" sz="1100" b="0" i="0" dirty="0">
                <a:solidFill>
                  <a:srgbClr val="292929"/>
                </a:solidFill>
                <a:effectLst/>
                <a:latin typeface="Cambria" panose="02040503050406030204" pitchFamily="18" charset="0"/>
                <a:ea typeface="Cambria" panose="02040503050406030204" pitchFamily="18" charset="0"/>
              </a:rPr>
              <a:t>×</a:t>
            </a:r>
            <a:r>
              <a:rPr lang="en-US" sz="1100" b="1" i="0" dirty="0">
                <a:solidFill>
                  <a:srgbClr val="292929"/>
                </a:solidFill>
                <a:effectLst/>
                <a:latin typeface="Cambria" panose="02040503050406030204" pitchFamily="18" charset="0"/>
                <a:ea typeface="Cambria" panose="02040503050406030204" pitchFamily="18" charset="0"/>
              </a:rPr>
              <a:t>N</a:t>
            </a:r>
            <a:r>
              <a:rPr lang="en-US" sz="1100" b="0" i="0" dirty="0">
                <a:solidFill>
                  <a:srgbClr val="292929"/>
                </a:solidFill>
                <a:effectLst/>
                <a:latin typeface="Cambria" panose="02040503050406030204" pitchFamily="18" charset="0"/>
                <a:ea typeface="Cambria" panose="02040503050406030204" pitchFamily="18" charset="0"/>
              </a:rPr>
              <a:t> matrix where </a:t>
            </a:r>
            <a:r>
              <a:rPr lang="en-US" sz="1100" b="1" i="0" dirty="0">
                <a:solidFill>
                  <a:srgbClr val="292929"/>
                </a:solidFill>
                <a:effectLst/>
                <a:latin typeface="Cambria" panose="02040503050406030204" pitchFamily="18" charset="0"/>
                <a:ea typeface="Cambria" panose="02040503050406030204" pitchFamily="18" charset="0"/>
              </a:rPr>
              <a:t>M</a:t>
            </a:r>
            <a:r>
              <a:rPr lang="en-US" sz="1100" b="0" i="0" dirty="0">
                <a:solidFill>
                  <a:srgbClr val="292929"/>
                </a:solidFill>
                <a:effectLst/>
                <a:latin typeface="Cambria" panose="02040503050406030204" pitchFamily="18" charset="0"/>
                <a:ea typeface="Cambria" panose="02040503050406030204" pitchFamily="18" charset="0"/>
              </a:rPr>
              <a:t> represents the columns (features) and </a:t>
            </a:r>
            <a:r>
              <a:rPr lang="en-US" sz="1100" b="1" i="0" dirty="0">
                <a:solidFill>
                  <a:srgbClr val="292929"/>
                </a:solidFill>
                <a:effectLst/>
                <a:latin typeface="Cambria" panose="02040503050406030204" pitchFamily="18" charset="0"/>
                <a:ea typeface="Cambria" panose="02040503050406030204" pitchFamily="18" charset="0"/>
              </a:rPr>
              <a:t>N</a:t>
            </a:r>
            <a:r>
              <a:rPr lang="en-US" sz="1100" b="0" i="0" dirty="0">
                <a:solidFill>
                  <a:srgbClr val="292929"/>
                </a:solidFill>
                <a:effectLst/>
                <a:latin typeface="Cambria" panose="02040503050406030204" pitchFamily="18" charset="0"/>
                <a:ea typeface="Cambria" panose="02040503050406030204" pitchFamily="18" charset="0"/>
              </a:rPr>
              <a:t> the rows (samples).</a:t>
            </a:r>
          </a:p>
          <a:p>
            <a:pPr marL="285750" indent="-285750" algn="just">
              <a:lnSpc>
                <a:spcPct val="150000"/>
              </a:lnSpc>
              <a:buFont typeface="Wingdings" panose="05000000000000000000" pitchFamily="2" charset="2"/>
              <a:buChar char="ü"/>
            </a:pPr>
            <a:r>
              <a:rPr lang="en-US" sz="1100" b="0" i="0" dirty="0">
                <a:solidFill>
                  <a:srgbClr val="292929"/>
                </a:solidFill>
                <a:effectLst/>
                <a:latin typeface="Cambria" panose="02040503050406030204" pitchFamily="18" charset="0"/>
                <a:ea typeface="Cambria" panose="02040503050406030204" pitchFamily="18" charset="0"/>
              </a:rPr>
              <a:t>Columns can be broken down to </a:t>
            </a:r>
            <a:r>
              <a:rPr lang="en-US" sz="1100" b="1" i="0" dirty="0">
                <a:solidFill>
                  <a:srgbClr val="292929"/>
                </a:solidFill>
                <a:effectLst/>
                <a:latin typeface="Cambria" panose="02040503050406030204" pitchFamily="18" charset="0"/>
                <a:ea typeface="Cambria" panose="02040503050406030204" pitchFamily="18" charset="0"/>
              </a:rPr>
              <a:t>X</a:t>
            </a:r>
            <a:r>
              <a:rPr lang="en-US" sz="1100" b="0" i="0" dirty="0">
                <a:solidFill>
                  <a:srgbClr val="292929"/>
                </a:solidFill>
                <a:effectLst/>
                <a:latin typeface="Cambria" panose="02040503050406030204" pitchFamily="18" charset="0"/>
                <a:ea typeface="Cambria" panose="02040503050406030204" pitchFamily="18" charset="0"/>
              </a:rPr>
              <a:t> and </a:t>
            </a:r>
            <a:r>
              <a:rPr lang="en-US" sz="1100" b="1" i="0" dirty="0">
                <a:solidFill>
                  <a:srgbClr val="292929"/>
                </a:solidFill>
                <a:effectLst/>
                <a:latin typeface="Cambria" panose="02040503050406030204" pitchFamily="18" charset="0"/>
                <a:ea typeface="Cambria" panose="02040503050406030204" pitchFamily="18" charset="0"/>
              </a:rPr>
              <a:t>Y</a:t>
            </a:r>
            <a:r>
              <a:rPr lang="en-US" sz="1100" b="0" i="0" dirty="0">
                <a:solidFill>
                  <a:srgbClr val="292929"/>
                </a:solidFill>
                <a:effectLst/>
                <a:latin typeface="Cambria" panose="02040503050406030204" pitchFamily="18" charset="0"/>
                <a:ea typeface="Cambria" panose="02040503050406030204" pitchFamily="18" charset="0"/>
              </a:rPr>
              <a:t>. Firstly, </a:t>
            </a:r>
            <a:r>
              <a:rPr lang="en-US" sz="1100" b="1" i="0" dirty="0">
                <a:solidFill>
                  <a:srgbClr val="292929"/>
                </a:solidFill>
                <a:effectLst/>
                <a:latin typeface="Cambria" panose="02040503050406030204" pitchFamily="18" charset="0"/>
                <a:ea typeface="Cambria" panose="02040503050406030204" pitchFamily="18" charset="0"/>
              </a:rPr>
              <a:t>X</a:t>
            </a:r>
            <a:r>
              <a:rPr lang="en-US" sz="1100" b="0" i="0" dirty="0">
                <a:solidFill>
                  <a:srgbClr val="292929"/>
                </a:solidFill>
                <a:effectLst/>
                <a:latin typeface="Cambria" panose="02040503050406030204" pitchFamily="18" charset="0"/>
                <a:ea typeface="Cambria" panose="02040503050406030204" pitchFamily="18" charset="0"/>
              </a:rPr>
              <a:t> is synonymous with several similar terms such as features, independent variables and input variables. Secondly, </a:t>
            </a:r>
            <a:r>
              <a:rPr lang="en-US" sz="1100" b="1" i="0" dirty="0">
                <a:solidFill>
                  <a:srgbClr val="292929"/>
                </a:solidFill>
                <a:effectLst/>
                <a:latin typeface="Cambria" panose="02040503050406030204" pitchFamily="18" charset="0"/>
                <a:ea typeface="Cambria" panose="02040503050406030204" pitchFamily="18" charset="0"/>
              </a:rPr>
              <a:t>Y</a:t>
            </a:r>
            <a:r>
              <a:rPr lang="en-US" sz="1100" b="0" i="0" dirty="0">
                <a:solidFill>
                  <a:srgbClr val="292929"/>
                </a:solidFill>
                <a:effectLst/>
                <a:latin typeface="Cambria" panose="02040503050406030204" pitchFamily="18" charset="0"/>
                <a:ea typeface="Cambria" panose="02040503050406030204" pitchFamily="18" charset="0"/>
              </a:rPr>
              <a:t> is also synonymous with several terms namely class label, dependent variable and output variable.</a:t>
            </a:r>
            <a:endParaRPr lang="en-US" sz="1100" dirty="0">
              <a:solidFill>
                <a:srgbClr val="292929"/>
              </a:solidFill>
              <a:latin typeface="Cambria" panose="02040503050406030204" pitchFamily="18" charset="0"/>
              <a:ea typeface="Cambria" panose="02040503050406030204" pitchFamily="18" charset="0"/>
            </a:endParaRPr>
          </a:p>
          <a:p>
            <a:pPr marL="285750" indent="-285750" algn="just">
              <a:lnSpc>
                <a:spcPct val="150000"/>
              </a:lnSpc>
              <a:buFont typeface="Wingdings" panose="05000000000000000000" pitchFamily="2" charset="2"/>
              <a:buChar char="ü"/>
            </a:pPr>
            <a:r>
              <a:rPr lang="en-US" sz="1100" dirty="0">
                <a:solidFill>
                  <a:srgbClr val="292929"/>
                </a:solidFill>
                <a:latin typeface="Cambria" panose="02040503050406030204" pitchFamily="18" charset="0"/>
                <a:ea typeface="Cambria" panose="02040503050406030204" pitchFamily="18" charset="0"/>
              </a:rPr>
              <a:t>It should be noted that a dataset that can be used for supervised learning (can perform either regression or classification) would contain both X and Y whereas a dataset that can be used for unsupervised learning will only have X. </a:t>
            </a:r>
          </a:p>
          <a:p>
            <a:pPr marL="285750" indent="-285750" algn="just">
              <a:lnSpc>
                <a:spcPct val="150000"/>
              </a:lnSpc>
              <a:buFont typeface="Wingdings" panose="05000000000000000000" pitchFamily="2" charset="2"/>
              <a:buChar char="ü"/>
            </a:pPr>
            <a:r>
              <a:rPr lang="en-US" sz="1100" b="1" dirty="0">
                <a:solidFill>
                  <a:srgbClr val="292929"/>
                </a:solidFill>
                <a:latin typeface="Cambria" panose="02040503050406030204" pitchFamily="18" charset="0"/>
                <a:ea typeface="Cambria" panose="02040503050406030204" pitchFamily="18" charset="0"/>
              </a:rPr>
              <a:t>Moreover, if Y contains quantitative values, then the dataset (comprising of X and Y) can be used for regression tasks </a:t>
            </a:r>
            <a:r>
              <a:rPr lang="en-US" sz="1100" dirty="0">
                <a:solidFill>
                  <a:srgbClr val="292929"/>
                </a:solidFill>
                <a:latin typeface="Cambria" panose="02040503050406030204" pitchFamily="18" charset="0"/>
                <a:ea typeface="Cambria" panose="02040503050406030204" pitchFamily="18" charset="0"/>
              </a:rPr>
              <a:t>whereas if Y contains qualitative values, then the dataset (comprising of X and Y) can be used for classification tasks.</a:t>
            </a:r>
          </a:p>
        </p:txBody>
      </p:sp>
      <p:pic>
        <p:nvPicPr>
          <p:cNvPr id="3096" name="Picture 3095">
            <a:extLst>
              <a:ext uri="{FF2B5EF4-FFF2-40B4-BE49-F238E27FC236}">
                <a16:creationId xmlns:a16="http://schemas.microsoft.com/office/drawing/2014/main" id="{AE3866CF-9591-6763-DCE2-862A4BE37A36}"/>
              </a:ext>
            </a:extLst>
          </p:cNvPr>
          <p:cNvPicPr>
            <a:picLocks noChangeAspect="1"/>
          </p:cNvPicPr>
          <p:nvPr/>
        </p:nvPicPr>
        <p:blipFill rotWithShape="1">
          <a:blip r:embed="rId2"/>
          <a:srcRect l="5536" t="8308" r="9990" b="4306"/>
          <a:stretch/>
        </p:blipFill>
        <p:spPr>
          <a:xfrm>
            <a:off x="-3484" y="645977"/>
            <a:ext cx="4159942" cy="3703294"/>
          </a:xfrm>
          <a:prstGeom prst="rect">
            <a:avLst/>
          </a:prstGeom>
        </p:spPr>
      </p:pic>
      <p:sp>
        <p:nvSpPr>
          <p:cNvPr id="5" name="TextBox 4">
            <a:extLst>
              <a:ext uri="{FF2B5EF4-FFF2-40B4-BE49-F238E27FC236}">
                <a16:creationId xmlns:a16="http://schemas.microsoft.com/office/drawing/2014/main" id="{FFA7AC3C-F1C2-A96C-2846-57B0BD4BD9E2}"/>
              </a:ext>
            </a:extLst>
          </p:cNvPr>
          <p:cNvSpPr txBox="1"/>
          <p:nvPr/>
        </p:nvSpPr>
        <p:spPr>
          <a:xfrm>
            <a:off x="-40872" y="-16622"/>
            <a:ext cx="2894202" cy="323165"/>
          </a:xfrm>
          <a:prstGeom prst="rect">
            <a:avLst/>
          </a:prstGeom>
          <a:noFill/>
        </p:spPr>
        <p:txBody>
          <a:bodyPr wrap="square">
            <a:spAutoFit/>
          </a:bodyPr>
          <a:lstStyle/>
          <a:p>
            <a:pPr algn="l"/>
            <a:r>
              <a:rPr lang="en-IN" sz="1500" b="1" i="0" dirty="0">
                <a:solidFill>
                  <a:schemeClr val="accent1">
                    <a:lumMod val="75000"/>
                  </a:schemeClr>
                </a:solidFill>
                <a:effectLst/>
                <a:latin typeface="Cambria" panose="02040503050406030204" pitchFamily="18" charset="0"/>
                <a:ea typeface="Cambria" panose="02040503050406030204" pitchFamily="18" charset="0"/>
              </a:rPr>
              <a:t>Dataset X and Y distribution: </a:t>
            </a:r>
          </a:p>
        </p:txBody>
      </p:sp>
      <p:sp>
        <p:nvSpPr>
          <p:cNvPr id="9" name="TextBox 8">
            <a:extLst>
              <a:ext uri="{FF2B5EF4-FFF2-40B4-BE49-F238E27FC236}">
                <a16:creationId xmlns:a16="http://schemas.microsoft.com/office/drawing/2014/main" id="{47E97776-926C-D03F-0F20-7201E6BB645D}"/>
              </a:ext>
            </a:extLst>
          </p:cNvPr>
          <p:cNvSpPr txBox="1"/>
          <p:nvPr/>
        </p:nvSpPr>
        <p:spPr>
          <a:xfrm>
            <a:off x="4319545" y="3018094"/>
            <a:ext cx="6538685" cy="1138773"/>
          </a:xfrm>
          <a:prstGeom prst="rect">
            <a:avLst/>
          </a:prstGeom>
          <a:noFill/>
        </p:spPr>
        <p:txBody>
          <a:bodyPr wrap="square">
            <a:spAutoFit/>
          </a:bodyPr>
          <a:lstStyle/>
          <a:p>
            <a:pPr algn="just">
              <a:lnSpc>
                <a:spcPct val="150000"/>
              </a:lnSpc>
            </a:pPr>
            <a:r>
              <a:rPr lang="en-US" b="1" dirty="0">
                <a:solidFill>
                  <a:srgbClr val="00B050"/>
                </a:solidFill>
                <a:latin typeface="Cambria" panose="02040503050406030204" pitchFamily="18" charset="0"/>
                <a:ea typeface="Cambria" panose="02040503050406030204" pitchFamily="18" charset="0"/>
              </a:rPr>
              <a:t>‘X’</a:t>
            </a:r>
            <a:r>
              <a:rPr lang="en-US" dirty="0">
                <a:latin typeface="Cambria" panose="02040503050406030204" pitchFamily="18" charset="0"/>
                <a:ea typeface="Cambria" panose="02040503050406030204" pitchFamily="18" charset="0"/>
              </a:rPr>
              <a:t>: </a:t>
            </a:r>
            <a:r>
              <a:rPr lang="en-US" sz="1400" b="1" dirty="0">
                <a:latin typeface="Cambria" panose="02040503050406030204" pitchFamily="18" charset="0"/>
                <a:ea typeface="Cambria" panose="02040503050406030204" pitchFamily="18" charset="0"/>
              </a:rPr>
              <a:t>Smiles</a:t>
            </a:r>
            <a:r>
              <a:rPr lang="en-US" sz="1400" dirty="0">
                <a:latin typeface="Cambria" panose="02040503050406030204" pitchFamily="18" charset="0"/>
                <a:ea typeface="Cambria" panose="02040503050406030204" pitchFamily="18" charset="0"/>
              </a:rPr>
              <a:t> </a:t>
            </a:r>
            <a:r>
              <a:rPr lang="en-US" sz="1400" dirty="0">
                <a:solidFill>
                  <a:schemeClr val="tx2">
                    <a:lumMod val="95000"/>
                    <a:lumOff val="5000"/>
                  </a:schemeClr>
                </a:solidFill>
                <a:latin typeface="Cambria" panose="02040503050406030204" pitchFamily="18" charset="0"/>
                <a:ea typeface="Cambria" panose="02040503050406030204" pitchFamily="18" charset="0"/>
              </a:rPr>
              <a:t>(Structure +Solvent concatenated)</a:t>
            </a:r>
          </a:p>
          <a:p>
            <a:pPr algn="just">
              <a:lnSpc>
                <a:spcPct val="150000"/>
              </a:lnSpc>
            </a:pPr>
            <a:endParaRPr lang="en-US" sz="1400" dirty="0">
              <a:solidFill>
                <a:schemeClr val="tx2">
                  <a:lumMod val="95000"/>
                  <a:lumOff val="5000"/>
                </a:schemeClr>
              </a:solidFill>
              <a:latin typeface="Cambria" panose="02040503050406030204" pitchFamily="18" charset="0"/>
              <a:ea typeface="Cambria" panose="02040503050406030204" pitchFamily="18" charset="0"/>
            </a:endParaRPr>
          </a:p>
          <a:p>
            <a:r>
              <a:rPr lang="en-US" b="1" dirty="0">
                <a:solidFill>
                  <a:srgbClr val="00B050"/>
                </a:solidFill>
                <a:latin typeface="Cambira"/>
                <a:ea typeface="Cambria" panose="02040503050406030204" pitchFamily="18" charset="0"/>
              </a:rPr>
              <a:t>‘Y’</a:t>
            </a:r>
            <a:r>
              <a:rPr lang="en-US" dirty="0">
                <a:latin typeface="Cambira"/>
                <a:ea typeface="Cambria" panose="02040503050406030204" pitchFamily="18" charset="0"/>
              </a:rPr>
              <a:t>:  </a:t>
            </a:r>
            <a:r>
              <a:rPr lang="en-US" sz="2000" dirty="0">
                <a:solidFill>
                  <a:schemeClr val="tx2"/>
                </a:solidFill>
                <a:latin typeface="Cambira"/>
                <a:ea typeface="Cambria" panose="02040503050406030204" pitchFamily="18" charset="0"/>
              </a:rPr>
              <a:t>λ </a:t>
            </a:r>
            <a:r>
              <a:rPr lang="en-US" sz="2000" baseline="-25000" dirty="0">
                <a:solidFill>
                  <a:schemeClr val="tx2"/>
                </a:solidFill>
                <a:latin typeface="Cambira"/>
                <a:ea typeface="Cambria" panose="02040503050406030204" pitchFamily="18" charset="0"/>
              </a:rPr>
              <a:t>abs, max  and </a:t>
            </a:r>
            <a:r>
              <a:rPr lang="en-US" sz="2000" dirty="0">
                <a:solidFill>
                  <a:schemeClr val="tx2"/>
                </a:solidFill>
                <a:latin typeface="Cambira"/>
                <a:ea typeface="Cambria" panose="02040503050406030204" pitchFamily="18" charset="0"/>
              </a:rPr>
              <a:t>λ </a:t>
            </a:r>
            <a:r>
              <a:rPr lang="en-US" sz="2000" baseline="-25000" dirty="0">
                <a:solidFill>
                  <a:schemeClr val="tx2"/>
                </a:solidFill>
                <a:latin typeface="Cambira"/>
                <a:ea typeface="Cambria" panose="02040503050406030204" pitchFamily="18" charset="0"/>
              </a:rPr>
              <a:t>emi, max</a:t>
            </a:r>
            <a:endParaRPr lang="en-IN" sz="1400" dirty="0">
              <a:solidFill>
                <a:schemeClr val="tx2">
                  <a:lumMod val="95000"/>
                  <a:lumOff val="5000"/>
                </a:schemeClr>
              </a:solidFill>
              <a:latin typeface="Cambira"/>
              <a:ea typeface="Cambria" panose="02040503050406030204" pitchFamily="18" charset="0"/>
            </a:endParaRPr>
          </a:p>
        </p:txBody>
      </p:sp>
      <p:sp>
        <p:nvSpPr>
          <p:cNvPr id="10" name="TextBox 9">
            <a:extLst>
              <a:ext uri="{FF2B5EF4-FFF2-40B4-BE49-F238E27FC236}">
                <a16:creationId xmlns:a16="http://schemas.microsoft.com/office/drawing/2014/main" id="{32F8BC0E-C261-6F57-643A-CFEF8B60A436}"/>
              </a:ext>
            </a:extLst>
          </p:cNvPr>
          <p:cNvSpPr txBox="1"/>
          <p:nvPr/>
        </p:nvSpPr>
        <p:spPr>
          <a:xfrm>
            <a:off x="9583667" y="2968485"/>
            <a:ext cx="3213233" cy="1121333"/>
          </a:xfrm>
          <a:prstGeom prst="rect">
            <a:avLst/>
          </a:prstGeom>
          <a:noFill/>
        </p:spPr>
        <p:txBody>
          <a:bodyPr wrap="square">
            <a:spAutoFit/>
          </a:bodyPr>
          <a:lstStyle/>
          <a:p>
            <a:pPr algn="ctr">
              <a:lnSpc>
                <a:spcPct val="150000"/>
              </a:lnSpc>
            </a:pPr>
            <a:r>
              <a:rPr lang="en-IN" sz="1150" b="1" dirty="0">
                <a:solidFill>
                  <a:srgbClr val="24292F"/>
                </a:solidFill>
                <a:latin typeface="Cambria" panose="02040503050406030204" pitchFamily="18" charset="0"/>
                <a:ea typeface="Cambria" panose="02040503050406030204" pitchFamily="18" charset="0"/>
              </a:rPr>
              <a:t>D</a:t>
            </a:r>
            <a:r>
              <a:rPr lang="en-IN" sz="1150" b="1" i="0" dirty="0">
                <a:solidFill>
                  <a:srgbClr val="24292F"/>
                </a:solidFill>
                <a:effectLst/>
                <a:latin typeface="Cambria" panose="02040503050406030204" pitchFamily="18" charset="0"/>
                <a:ea typeface="Cambria" panose="02040503050406030204" pitchFamily="18" charset="0"/>
              </a:rPr>
              <a:t>ependent &amp; Independent</a:t>
            </a:r>
          </a:p>
          <a:p>
            <a:pPr algn="ctr">
              <a:lnSpc>
                <a:spcPct val="150000"/>
              </a:lnSpc>
            </a:pPr>
            <a:r>
              <a:rPr lang="en-IN" sz="1150" b="0" i="0" dirty="0">
                <a:solidFill>
                  <a:srgbClr val="24292F"/>
                </a:solidFill>
                <a:effectLst/>
                <a:latin typeface="Cambria" panose="02040503050406030204" pitchFamily="18" charset="0"/>
                <a:ea typeface="Cambria" panose="02040503050406030204" pitchFamily="18" charset="0"/>
              </a:rPr>
              <a:t>y = f(x)</a:t>
            </a:r>
          </a:p>
          <a:p>
            <a:pPr algn="ctr">
              <a:lnSpc>
                <a:spcPct val="150000"/>
              </a:lnSpc>
            </a:pPr>
            <a:r>
              <a:rPr lang="en-IN" sz="1150" b="0" i="0" dirty="0">
                <a:solidFill>
                  <a:srgbClr val="24292F"/>
                </a:solidFill>
                <a:effectLst/>
                <a:latin typeface="Cambria" panose="02040503050406030204" pitchFamily="18" charset="0"/>
                <a:ea typeface="Cambria" panose="02040503050406030204" pitchFamily="18" charset="0"/>
              </a:rPr>
              <a:t>dependent = f(independent)</a:t>
            </a:r>
          </a:p>
          <a:p>
            <a:pPr algn="ctr">
              <a:lnSpc>
                <a:spcPct val="150000"/>
              </a:lnSpc>
            </a:pPr>
            <a:r>
              <a:rPr lang="en-IN" sz="1150" dirty="0">
                <a:solidFill>
                  <a:srgbClr val="24292F"/>
                </a:solidFill>
                <a:latin typeface="Cambria" panose="02040503050406030204" pitchFamily="18" charset="0"/>
                <a:ea typeface="Cambria" panose="02040503050406030204" pitchFamily="18" charset="0"/>
              </a:rPr>
              <a:t>Emission</a:t>
            </a:r>
            <a:r>
              <a:rPr lang="en-IN" sz="1150" b="0" i="0" dirty="0">
                <a:solidFill>
                  <a:srgbClr val="24292F"/>
                </a:solidFill>
                <a:effectLst/>
                <a:latin typeface="Cambria" panose="02040503050406030204" pitchFamily="18" charset="0"/>
                <a:ea typeface="Cambria" panose="02040503050406030204" pitchFamily="18" charset="0"/>
              </a:rPr>
              <a:t>Max = f(smiles)</a:t>
            </a:r>
          </a:p>
        </p:txBody>
      </p:sp>
      <p:grpSp>
        <p:nvGrpSpPr>
          <p:cNvPr id="12" name="Group 11">
            <a:extLst>
              <a:ext uri="{FF2B5EF4-FFF2-40B4-BE49-F238E27FC236}">
                <a16:creationId xmlns:a16="http://schemas.microsoft.com/office/drawing/2014/main" id="{D860812C-8C08-9AEA-F7E2-A71119F7371E}"/>
              </a:ext>
            </a:extLst>
          </p:cNvPr>
          <p:cNvGrpSpPr/>
          <p:nvPr/>
        </p:nvGrpSpPr>
        <p:grpSpPr>
          <a:xfrm>
            <a:off x="4162697" y="466950"/>
            <a:ext cx="52253" cy="3783799"/>
            <a:chOff x="4242522" y="3704160"/>
            <a:chExt cx="46667" cy="2831053"/>
          </a:xfrm>
        </p:grpSpPr>
        <p:cxnSp>
          <p:nvCxnSpPr>
            <p:cNvPr id="13" name="Straight Connector 12">
              <a:extLst>
                <a:ext uri="{FF2B5EF4-FFF2-40B4-BE49-F238E27FC236}">
                  <a16:creationId xmlns:a16="http://schemas.microsoft.com/office/drawing/2014/main" id="{B0D28CCE-6F6A-ED1E-496F-A39DF9B946E8}"/>
                </a:ext>
              </a:extLst>
            </p:cNvPr>
            <p:cNvCxnSpPr>
              <a:cxnSpLocks/>
            </p:cNvCxnSpPr>
            <p:nvPr/>
          </p:nvCxnSpPr>
          <p:spPr>
            <a:xfrm>
              <a:off x="4261607" y="3749879"/>
              <a:ext cx="0" cy="27708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93415D0-A76C-6E0D-3B58-59235E158C68}"/>
                </a:ext>
              </a:extLst>
            </p:cNvPr>
            <p:cNvSpPr/>
            <p:nvPr/>
          </p:nvSpPr>
          <p:spPr>
            <a:xfrm>
              <a:off x="4242522" y="37041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D13E6FB1-9239-18F0-EF2A-09C51A0534C3}"/>
                </a:ext>
              </a:extLst>
            </p:cNvPr>
            <p:cNvSpPr/>
            <p:nvPr/>
          </p:nvSpPr>
          <p:spPr>
            <a:xfrm>
              <a:off x="4243470" y="648949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Rounded Corners 1">
            <a:extLst>
              <a:ext uri="{FF2B5EF4-FFF2-40B4-BE49-F238E27FC236}">
                <a16:creationId xmlns:a16="http://schemas.microsoft.com/office/drawing/2014/main" id="{95AD21CD-EFF8-B918-C18D-21A415C2A7CF}"/>
              </a:ext>
            </a:extLst>
          </p:cNvPr>
          <p:cNvSpPr/>
          <p:nvPr/>
        </p:nvSpPr>
        <p:spPr>
          <a:xfrm>
            <a:off x="9849299" y="689760"/>
            <a:ext cx="2354133" cy="1002310"/>
          </a:xfrm>
          <a:prstGeom prst="roundRect">
            <a:avLst/>
          </a:prstGeom>
          <a:solidFill>
            <a:srgbClr val="004FC4"/>
          </a:solidFill>
          <a:ln w="19050">
            <a:solidFill>
              <a:srgbClr val="003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300" b="1" dirty="0">
                <a:solidFill>
                  <a:schemeClr val="bg1"/>
                </a:solidFill>
                <a:latin typeface="Cambira"/>
              </a:rPr>
              <a:t>Quantum yield &amp; Lifetime(ns)</a:t>
            </a:r>
          </a:p>
          <a:p>
            <a:pPr>
              <a:lnSpc>
                <a:spcPct val="150000"/>
              </a:lnSpc>
            </a:pPr>
            <a:r>
              <a:rPr lang="en-IN" sz="1300" b="1" dirty="0">
                <a:solidFill>
                  <a:schemeClr val="bg1"/>
                </a:solidFill>
                <a:latin typeface="Cambira"/>
              </a:rPr>
              <a:t>AbsorptioMax (nm):</a:t>
            </a:r>
            <a:r>
              <a:rPr lang="en-US" sz="1300" b="1" dirty="0">
                <a:solidFill>
                  <a:schemeClr val="bg1"/>
                </a:solidFill>
                <a:latin typeface="Cambira"/>
                <a:ea typeface="Cambria" panose="02040503050406030204" pitchFamily="18" charset="0"/>
              </a:rPr>
              <a:t> λ </a:t>
            </a:r>
            <a:r>
              <a:rPr lang="en-US" sz="1300" b="1" baseline="-25000" dirty="0">
                <a:solidFill>
                  <a:schemeClr val="bg1"/>
                </a:solidFill>
                <a:latin typeface="Cambira"/>
                <a:ea typeface="Cambria" panose="02040503050406030204" pitchFamily="18" charset="0"/>
              </a:rPr>
              <a:t>abs, max </a:t>
            </a:r>
            <a:endParaRPr lang="en-IN" sz="1300" b="1" dirty="0">
              <a:solidFill>
                <a:schemeClr val="bg1"/>
              </a:solidFill>
              <a:latin typeface="Cambira"/>
            </a:endParaRPr>
          </a:p>
          <a:p>
            <a:pPr>
              <a:lnSpc>
                <a:spcPct val="150000"/>
              </a:lnSpc>
            </a:pPr>
            <a:r>
              <a:rPr lang="en-IN" sz="1300" b="1" dirty="0">
                <a:solidFill>
                  <a:schemeClr val="bg1"/>
                </a:solidFill>
                <a:latin typeface="Cambira"/>
              </a:rPr>
              <a:t>EmissionMax (nm):</a:t>
            </a:r>
            <a:r>
              <a:rPr lang="en-US" sz="1300" b="1" dirty="0">
                <a:solidFill>
                  <a:schemeClr val="bg1"/>
                </a:solidFill>
                <a:latin typeface="Cambira"/>
                <a:ea typeface="Cambria" panose="02040503050406030204" pitchFamily="18" charset="0"/>
              </a:rPr>
              <a:t> λ </a:t>
            </a:r>
            <a:r>
              <a:rPr lang="en-US" sz="1300" b="1" baseline="-25000" dirty="0">
                <a:solidFill>
                  <a:schemeClr val="bg1"/>
                </a:solidFill>
                <a:latin typeface="Cambira"/>
                <a:ea typeface="Cambria" panose="02040503050406030204" pitchFamily="18" charset="0"/>
              </a:rPr>
              <a:t>emi, max</a:t>
            </a:r>
            <a:endParaRPr lang="en-IN" sz="1300" b="1" dirty="0">
              <a:solidFill>
                <a:schemeClr val="bg1"/>
              </a:solidFill>
              <a:latin typeface="Cambira"/>
            </a:endParaRPr>
          </a:p>
        </p:txBody>
      </p:sp>
      <p:pic>
        <p:nvPicPr>
          <p:cNvPr id="21" name="Picture 20">
            <a:extLst>
              <a:ext uri="{FF2B5EF4-FFF2-40B4-BE49-F238E27FC236}">
                <a16:creationId xmlns:a16="http://schemas.microsoft.com/office/drawing/2014/main" id="{A7785677-C0DD-5D11-7313-3095D4548EE2}"/>
              </a:ext>
            </a:extLst>
          </p:cNvPr>
          <p:cNvPicPr>
            <a:picLocks noChangeAspect="1"/>
          </p:cNvPicPr>
          <p:nvPr/>
        </p:nvPicPr>
        <p:blipFill>
          <a:blip r:embed="rId3"/>
          <a:stretch>
            <a:fillRect/>
          </a:stretch>
        </p:blipFill>
        <p:spPr>
          <a:xfrm>
            <a:off x="4222640" y="331857"/>
            <a:ext cx="5575467" cy="2419542"/>
          </a:xfrm>
          <a:prstGeom prst="rect">
            <a:avLst/>
          </a:prstGeom>
        </p:spPr>
      </p:pic>
      <p:sp>
        <p:nvSpPr>
          <p:cNvPr id="23" name="TextBox 22">
            <a:extLst>
              <a:ext uri="{FF2B5EF4-FFF2-40B4-BE49-F238E27FC236}">
                <a16:creationId xmlns:a16="http://schemas.microsoft.com/office/drawing/2014/main" id="{27DADCD2-CD88-D97E-9B78-018360A4A232}"/>
              </a:ext>
            </a:extLst>
          </p:cNvPr>
          <p:cNvSpPr txBox="1"/>
          <p:nvPr/>
        </p:nvSpPr>
        <p:spPr>
          <a:xfrm>
            <a:off x="7062830" y="811956"/>
            <a:ext cx="2823064" cy="369332"/>
          </a:xfrm>
          <a:prstGeom prst="rect">
            <a:avLst/>
          </a:prstGeom>
          <a:noFill/>
        </p:spPr>
        <p:txBody>
          <a:bodyPr wrap="square">
            <a:spAutoFit/>
          </a:bodyPr>
          <a:lstStyle/>
          <a:p>
            <a:r>
              <a:rPr lang="en-US" sz="1800" dirty="0">
                <a:solidFill>
                  <a:schemeClr val="tx2">
                    <a:lumMod val="95000"/>
                    <a:lumOff val="5000"/>
                  </a:schemeClr>
                </a:solidFill>
                <a:latin typeface="Cambria" panose="02040503050406030204" pitchFamily="18" charset="0"/>
                <a:ea typeface="Cambria" panose="02040503050406030204" pitchFamily="18" charset="0"/>
              </a:rPr>
              <a:t>+</a:t>
            </a:r>
            <a:endParaRPr lang="en-IN" dirty="0"/>
          </a:p>
        </p:txBody>
      </p:sp>
      <p:pic>
        <p:nvPicPr>
          <p:cNvPr id="25" name="Picture 24">
            <a:extLst>
              <a:ext uri="{FF2B5EF4-FFF2-40B4-BE49-F238E27FC236}">
                <a16:creationId xmlns:a16="http://schemas.microsoft.com/office/drawing/2014/main" id="{80CA4460-85F2-4B96-76DD-576DE66468AD}"/>
              </a:ext>
            </a:extLst>
          </p:cNvPr>
          <p:cNvPicPr>
            <a:picLocks noChangeAspect="1"/>
          </p:cNvPicPr>
          <p:nvPr/>
        </p:nvPicPr>
        <p:blipFill>
          <a:blip r:embed="rId4"/>
          <a:stretch>
            <a:fillRect/>
          </a:stretch>
        </p:blipFill>
        <p:spPr>
          <a:xfrm>
            <a:off x="9274700" y="1178477"/>
            <a:ext cx="457200" cy="314325"/>
          </a:xfrm>
          <a:prstGeom prst="rect">
            <a:avLst/>
          </a:prstGeom>
        </p:spPr>
      </p:pic>
      <p:sp>
        <p:nvSpPr>
          <p:cNvPr id="7" name="TextBox 6">
            <a:extLst>
              <a:ext uri="{FF2B5EF4-FFF2-40B4-BE49-F238E27FC236}">
                <a16:creationId xmlns:a16="http://schemas.microsoft.com/office/drawing/2014/main" id="{42DB3BA2-CCD5-B1FC-FB3B-0D90669627F8}"/>
              </a:ext>
            </a:extLst>
          </p:cNvPr>
          <p:cNvSpPr txBox="1"/>
          <p:nvPr/>
        </p:nvSpPr>
        <p:spPr>
          <a:xfrm>
            <a:off x="10388401" y="1703338"/>
            <a:ext cx="1275927" cy="276999"/>
          </a:xfrm>
          <a:prstGeom prst="rect">
            <a:avLst/>
          </a:prstGeom>
          <a:noFill/>
        </p:spPr>
        <p:txBody>
          <a:bodyPr wrap="none" rtlCol="0">
            <a:spAutoFit/>
          </a:bodyPr>
          <a:lstStyle/>
          <a:p>
            <a:r>
              <a:rPr lang="en-US" sz="1200" b="1" dirty="0">
                <a:latin typeface="Cambira"/>
              </a:rPr>
              <a:t>Target Properties</a:t>
            </a:r>
            <a:endParaRPr lang="en-IN" sz="1200" b="1" dirty="0">
              <a:latin typeface="Cambira"/>
            </a:endParaRPr>
          </a:p>
        </p:txBody>
      </p:sp>
      <p:sp>
        <p:nvSpPr>
          <p:cNvPr id="18" name="TextBox 17">
            <a:extLst>
              <a:ext uri="{FF2B5EF4-FFF2-40B4-BE49-F238E27FC236}">
                <a16:creationId xmlns:a16="http://schemas.microsoft.com/office/drawing/2014/main" id="{C27452D5-C3E5-E9E9-9175-1C2989217660}"/>
              </a:ext>
            </a:extLst>
          </p:cNvPr>
          <p:cNvSpPr txBox="1"/>
          <p:nvPr/>
        </p:nvSpPr>
        <p:spPr>
          <a:xfrm>
            <a:off x="7510510" y="3002567"/>
            <a:ext cx="3213233" cy="1121333"/>
          </a:xfrm>
          <a:prstGeom prst="rect">
            <a:avLst/>
          </a:prstGeom>
          <a:noFill/>
        </p:spPr>
        <p:txBody>
          <a:bodyPr wrap="square">
            <a:spAutoFit/>
          </a:bodyPr>
          <a:lstStyle/>
          <a:p>
            <a:pPr algn="ctr">
              <a:lnSpc>
                <a:spcPct val="150000"/>
              </a:lnSpc>
            </a:pPr>
            <a:r>
              <a:rPr lang="en-IN" sz="1150" b="1" dirty="0">
                <a:solidFill>
                  <a:srgbClr val="24292F"/>
                </a:solidFill>
                <a:latin typeface="Cambria" panose="02040503050406030204" pitchFamily="18" charset="0"/>
                <a:ea typeface="Cambria" panose="02040503050406030204" pitchFamily="18" charset="0"/>
              </a:rPr>
              <a:t>D</a:t>
            </a:r>
            <a:r>
              <a:rPr lang="en-IN" sz="1150" b="1" i="0" dirty="0">
                <a:solidFill>
                  <a:srgbClr val="24292F"/>
                </a:solidFill>
                <a:effectLst/>
                <a:latin typeface="Cambria" panose="02040503050406030204" pitchFamily="18" charset="0"/>
                <a:ea typeface="Cambria" panose="02040503050406030204" pitchFamily="18" charset="0"/>
              </a:rPr>
              <a:t>ependent &amp; Independent</a:t>
            </a:r>
          </a:p>
          <a:p>
            <a:pPr algn="ctr">
              <a:lnSpc>
                <a:spcPct val="150000"/>
              </a:lnSpc>
            </a:pPr>
            <a:r>
              <a:rPr lang="en-IN" sz="1150" b="0" i="0" dirty="0">
                <a:solidFill>
                  <a:srgbClr val="24292F"/>
                </a:solidFill>
                <a:effectLst/>
                <a:latin typeface="Cambria" panose="02040503050406030204" pitchFamily="18" charset="0"/>
                <a:ea typeface="Cambria" panose="02040503050406030204" pitchFamily="18" charset="0"/>
              </a:rPr>
              <a:t>y = f(x)</a:t>
            </a:r>
          </a:p>
          <a:p>
            <a:pPr algn="ctr">
              <a:lnSpc>
                <a:spcPct val="150000"/>
              </a:lnSpc>
            </a:pPr>
            <a:r>
              <a:rPr lang="en-IN" sz="1150" b="0" i="0" dirty="0">
                <a:solidFill>
                  <a:srgbClr val="24292F"/>
                </a:solidFill>
                <a:effectLst/>
                <a:latin typeface="Cambria" panose="02040503050406030204" pitchFamily="18" charset="0"/>
                <a:ea typeface="Cambria" panose="02040503050406030204" pitchFamily="18" charset="0"/>
              </a:rPr>
              <a:t>dependent = f(independent)</a:t>
            </a:r>
          </a:p>
          <a:p>
            <a:pPr algn="ctr">
              <a:lnSpc>
                <a:spcPct val="150000"/>
              </a:lnSpc>
            </a:pPr>
            <a:r>
              <a:rPr lang="en-IN" sz="1150" b="0" i="0" dirty="0">
                <a:solidFill>
                  <a:srgbClr val="24292F"/>
                </a:solidFill>
                <a:effectLst/>
                <a:latin typeface="Cambria" panose="02040503050406030204" pitchFamily="18" charset="0"/>
                <a:ea typeface="Cambria" panose="02040503050406030204" pitchFamily="18" charset="0"/>
              </a:rPr>
              <a:t>AbsorptionMax = f(smiles)</a:t>
            </a:r>
          </a:p>
        </p:txBody>
      </p:sp>
      <p:cxnSp>
        <p:nvCxnSpPr>
          <p:cNvPr id="20" name="Straight Connector 19">
            <a:extLst>
              <a:ext uri="{FF2B5EF4-FFF2-40B4-BE49-F238E27FC236}">
                <a16:creationId xmlns:a16="http://schemas.microsoft.com/office/drawing/2014/main" id="{6AFB14FD-FAA3-959E-BE51-76EC398DD6C8}"/>
              </a:ext>
            </a:extLst>
          </p:cNvPr>
          <p:cNvCxnSpPr/>
          <p:nvPr/>
        </p:nvCxnSpPr>
        <p:spPr>
          <a:xfrm>
            <a:off x="7977051" y="2919573"/>
            <a:ext cx="0" cy="1331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552E72-C391-2ADE-7F7D-43C72D6C327E}"/>
              </a:ext>
            </a:extLst>
          </p:cNvPr>
          <p:cNvCxnSpPr/>
          <p:nvPr/>
        </p:nvCxnSpPr>
        <p:spPr>
          <a:xfrm>
            <a:off x="10175965" y="2919572"/>
            <a:ext cx="0" cy="13311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22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7196F8-57E8-4334-2DB4-2BF81FFB8DF4}"/>
              </a:ext>
            </a:extLst>
          </p:cNvPr>
          <p:cNvSpPr txBox="1"/>
          <p:nvPr/>
        </p:nvSpPr>
        <p:spPr>
          <a:xfrm>
            <a:off x="4420998" y="0"/>
            <a:ext cx="2847126" cy="369332"/>
          </a:xfrm>
          <a:prstGeom prst="rect">
            <a:avLst/>
          </a:prstGeom>
          <a:noFill/>
        </p:spPr>
        <p:txBody>
          <a:bodyPr wrap="none" rtlCol="0">
            <a:spAutoFit/>
          </a:bodyPr>
          <a:lstStyle/>
          <a:p>
            <a:r>
              <a:rPr lang="en-IN" b="1" dirty="0">
                <a:solidFill>
                  <a:schemeClr val="accent1">
                    <a:lumMod val="75000"/>
                  </a:schemeClr>
                </a:solidFill>
                <a:latin typeface="Cambria" panose="02040503050406030204" pitchFamily="18" charset="0"/>
                <a:ea typeface="Cambria" panose="02040503050406030204" pitchFamily="18" charset="0"/>
              </a:rPr>
              <a:t>Validation Terminologies</a:t>
            </a:r>
          </a:p>
        </p:txBody>
      </p:sp>
      <p:sp>
        <p:nvSpPr>
          <p:cNvPr id="4" name="TextBox 3">
            <a:extLst>
              <a:ext uri="{FF2B5EF4-FFF2-40B4-BE49-F238E27FC236}">
                <a16:creationId xmlns:a16="http://schemas.microsoft.com/office/drawing/2014/main" id="{D2A5D622-9FF8-4066-BB14-F0069A3EFAA8}"/>
              </a:ext>
            </a:extLst>
          </p:cNvPr>
          <p:cNvSpPr txBox="1"/>
          <p:nvPr/>
        </p:nvSpPr>
        <p:spPr>
          <a:xfrm>
            <a:off x="-28813" y="306121"/>
            <a:ext cx="12249625" cy="3358996"/>
          </a:xfrm>
          <a:prstGeom prst="rect">
            <a:avLst/>
          </a:prstGeom>
          <a:noFill/>
        </p:spPr>
        <p:txBody>
          <a:bodyPr wrap="square">
            <a:spAutoFit/>
          </a:bodyPr>
          <a:lstStyle/>
          <a:p>
            <a:pPr algn="just">
              <a:lnSpc>
                <a:spcPct val="150000"/>
              </a:lnSpc>
            </a:pPr>
            <a:r>
              <a:rPr lang="en-US" sz="1200" b="0" i="0" dirty="0">
                <a:effectLst/>
                <a:latin typeface="Cambria" panose="02040503050406030204" pitchFamily="18" charset="0"/>
                <a:ea typeface="Cambria" panose="02040503050406030204" pitchFamily="18" charset="0"/>
              </a:rPr>
              <a:t>Evaluating the model accuracy is an essential part of the process in creating machine learning models to describe how well the model is performing in its predictions. Evaluation metrics change according to the problem type. The linear model (regression) can be a typical example of this type of problem, and the main characteristic of the regression problem is that the targets of a dataset contain the real numbers only. The errors represent how much the model is making mistakes in its prediction. The basic concept of accuracy evaluation is to compare the original target with the predicted one according to certain metrics.</a:t>
            </a:r>
          </a:p>
          <a:p>
            <a:pPr algn="just">
              <a:lnSpc>
                <a:spcPct val="200000"/>
              </a:lnSpc>
            </a:pPr>
            <a:r>
              <a:rPr lang="en-US" sz="1200" b="1" i="0" dirty="0">
                <a:effectLst/>
                <a:latin typeface="Cambria" panose="02040503050406030204" pitchFamily="18" charset="0"/>
                <a:ea typeface="Cambria" panose="02040503050406030204" pitchFamily="18" charset="0"/>
              </a:rPr>
              <a:t>Regression model evaluation metrics</a:t>
            </a:r>
            <a:r>
              <a:rPr lang="en-US" sz="1200" dirty="0">
                <a:latin typeface="Cambria" panose="02040503050406030204" pitchFamily="18" charset="0"/>
                <a:ea typeface="Cambria" panose="02040503050406030204" pitchFamily="18" charset="0"/>
              </a:rPr>
              <a:t>: </a:t>
            </a:r>
            <a:r>
              <a:rPr lang="en-US" sz="1200" b="0" i="0" dirty="0">
                <a:effectLst/>
                <a:latin typeface="Cambria" panose="02040503050406030204" pitchFamily="18" charset="0"/>
                <a:ea typeface="Cambria" panose="02040503050406030204" pitchFamily="18" charset="0"/>
              </a:rPr>
              <a:t>The MSE, MAE, RMSE, and R-Squared metrics are mainly used to evaluate the prediction error rates and model performance in regression:</a:t>
            </a:r>
          </a:p>
          <a:p>
            <a:pPr marL="171450" indent="-171450" algn="just">
              <a:lnSpc>
                <a:spcPct val="200000"/>
              </a:lnSpc>
              <a:buFont typeface="Wingdings" panose="05000000000000000000" pitchFamily="2" charset="2"/>
              <a:buChar char="ü"/>
            </a:pPr>
            <a:r>
              <a:rPr lang="en-US" sz="1200" b="1" i="0" dirty="0">
                <a:effectLst/>
                <a:latin typeface="Cambria" panose="02040503050406030204" pitchFamily="18" charset="0"/>
                <a:ea typeface="Cambria" panose="02040503050406030204" pitchFamily="18" charset="0"/>
              </a:rPr>
              <a:t>MAE</a:t>
            </a:r>
            <a:r>
              <a:rPr lang="en-US" sz="1200" b="0" i="0" dirty="0">
                <a:effectLst/>
                <a:latin typeface="Cambria" panose="02040503050406030204" pitchFamily="18" charset="0"/>
                <a:ea typeface="Cambria" panose="02040503050406030204" pitchFamily="18" charset="0"/>
              </a:rPr>
              <a:t> (Mean absolute error) represents the difference between the original and predicted values extracted by averaged the absolute difference over the data set.</a:t>
            </a:r>
          </a:p>
          <a:p>
            <a:pPr marL="171450" indent="-171450" algn="just">
              <a:lnSpc>
                <a:spcPct val="200000"/>
              </a:lnSpc>
              <a:buFont typeface="Wingdings" panose="05000000000000000000" pitchFamily="2" charset="2"/>
              <a:buChar char="ü"/>
            </a:pPr>
            <a:r>
              <a:rPr lang="en-US" sz="1200" b="1" i="0" dirty="0">
                <a:effectLst/>
                <a:latin typeface="Cambria" panose="02040503050406030204" pitchFamily="18" charset="0"/>
                <a:ea typeface="Cambria" panose="02040503050406030204" pitchFamily="18" charset="0"/>
              </a:rPr>
              <a:t>MSE</a:t>
            </a:r>
            <a:r>
              <a:rPr lang="en-US" sz="1200" b="0" i="0" dirty="0">
                <a:effectLst/>
                <a:latin typeface="Cambria" panose="02040503050406030204" pitchFamily="18" charset="0"/>
                <a:ea typeface="Cambria" panose="02040503050406030204" pitchFamily="18" charset="0"/>
              </a:rPr>
              <a:t> (Mean Squared Error) represents the difference between the original and predicted values extracted by squared the average difference over the data set.</a:t>
            </a:r>
          </a:p>
          <a:p>
            <a:pPr marL="171450" indent="-171450" algn="just">
              <a:lnSpc>
                <a:spcPct val="200000"/>
              </a:lnSpc>
              <a:buFont typeface="Wingdings" panose="05000000000000000000" pitchFamily="2" charset="2"/>
              <a:buChar char="ü"/>
            </a:pPr>
            <a:r>
              <a:rPr lang="en-US" sz="1200" b="1" i="0" dirty="0">
                <a:effectLst/>
                <a:latin typeface="Cambria" panose="02040503050406030204" pitchFamily="18" charset="0"/>
                <a:ea typeface="Cambria" panose="02040503050406030204" pitchFamily="18" charset="0"/>
              </a:rPr>
              <a:t>RMSE</a:t>
            </a:r>
            <a:r>
              <a:rPr lang="en-US" sz="1200" b="0" i="0" dirty="0">
                <a:effectLst/>
                <a:latin typeface="Cambria" panose="02040503050406030204" pitchFamily="18" charset="0"/>
                <a:ea typeface="Cambria" panose="02040503050406030204" pitchFamily="18" charset="0"/>
              </a:rPr>
              <a:t> (Root Mean Squared Error) is the error rate by the square root of MSE.</a:t>
            </a:r>
          </a:p>
          <a:p>
            <a:pPr marL="171450" indent="-171450" algn="just">
              <a:lnSpc>
                <a:spcPct val="200000"/>
              </a:lnSpc>
              <a:buFont typeface="Wingdings" panose="05000000000000000000" pitchFamily="2" charset="2"/>
              <a:buChar char="ü"/>
            </a:pPr>
            <a:r>
              <a:rPr lang="en-US" sz="1200" b="1" i="0" dirty="0">
                <a:effectLst/>
                <a:latin typeface="Cambria" panose="02040503050406030204" pitchFamily="18" charset="0"/>
                <a:ea typeface="Cambria" panose="02040503050406030204" pitchFamily="18" charset="0"/>
              </a:rPr>
              <a:t>R-squared</a:t>
            </a:r>
            <a:r>
              <a:rPr lang="en-US" sz="1200" b="0" i="0" dirty="0">
                <a:effectLst/>
                <a:latin typeface="Cambria" panose="02040503050406030204" pitchFamily="18" charset="0"/>
                <a:ea typeface="Cambria" panose="02040503050406030204" pitchFamily="18" charset="0"/>
              </a:rPr>
              <a:t> (Coefficient of determination) represents the coefficient of how well the values fit compared to the original values. The value from 0 to 1 interpreted as percentages. The higher the value is, the better the model is.</a:t>
            </a:r>
          </a:p>
        </p:txBody>
      </p:sp>
      <p:sp>
        <p:nvSpPr>
          <p:cNvPr id="6" name="TextBox 5">
            <a:extLst>
              <a:ext uri="{FF2B5EF4-FFF2-40B4-BE49-F238E27FC236}">
                <a16:creationId xmlns:a16="http://schemas.microsoft.com/office/drawing/2014/main" id="{0F7B8B4C-1746-4F14-7ED7-3E9F24C82F0B}"/>
              </a:ext>
            </a:extLst>
          </p:cNvPr>
          <p:cNvSpPr txBox="1"/>
          <p:nvPr/>
        </p:nvSpPr>
        <p:spPr>
          <a:xfrm>
            <a:off x="9025300" y="6581001"/>
            <a:ext cx="3289189" cy="276999"/>
          </a:xfrm>
          <a:prstGeom prst="rect">
            <a:avLst/>
          </a:prstGeom>
          <a:noFill/>
        </p:spPr>
        <p:txBody>
          <a:bodyPr wrap="square">
            <a:spAutoFit/>
          </a:bodyPr>
          <a:lstStyle/>
          <a:p>
            <a:r>
              <a:rPr lang="en-IN" sz="600" dirty="0">
                <a:hlinkClick r:id="rId2"/>
              </a:rPr>
              <a:t>https://www.datatechnotes.com/2019/02/regression-model-accuracy-mae-mse-rmse.html</a:t>
            </a:r>
            <a:r>
              <a:rPr lang="en-IN" sz="600" dirty="0"/>
              <a:t> </a:t>
            </a:r>
          </a:p>
          <a:p>
            <a:r>
              <a:rPr lang="en-IN" sz="600" dirty="0">
                <a:hlinkClick r:id="rId3"/>
              </a:rPr>
              <a:t>https://suboptimal.wiki/explanation/mse/</a:t>
            </a:r>
            <a:r>
              <a:rPr lang="en-IN" sz="600" dirty="0"/>
              <a:t> </a:t>
            </a:r>
          </a:p>
        </p:txBody>
      </p:sp>
      <p:pic>
        <p:nvPicPr>
          <p:cNvPr id="8" name="Picture 7">
            <a:extLst>
              <a:ext uri="{FF2B5EF4-FFF2-40B4-BE49-F238E27FC236}">
                <a16:creationId xmlns:a16="http://schemas.microsoft.com/office/drawing/2014/main" id="{83AE93DB-8A02-CA69-2DB5-E65E92195025}"/>
              </a:ext>
            </a:extLst>
          </p:cNvPr>
          <p:cNvPicPr>
            <a:picLocks noChangeAspect="1"/>
          </p:cNvPicPr>
          <p:nvPr/>
        </p:nvPicPr>
        <p:blipFill rotWithShape="1">
          <a:blip r:embed="rId4"/>
          <a:srcRect t="2007" b="5419"/>
          <a:stretch/>
        </p:blipFill>
        <p:spPr>
          <a:xfrm>
            <a:off x="4185945" y="3858024"/>
            <a:ext cx="2599142" cy="993000"/>
          </a:xfrm>
          <a:prstGeom prst="rect">
            <a:avLst/>
          </a:prstGeom>
        </p:spPr>
      </p:pic>
      <p:pic>
        <p:nvPicPr>
          <p:cNvPr id="10" name="Picture 9">
            <a:extLst>
              <a:ext uri="{FF2B5EF4-FFF2-40B4-BE49-F238E27FC236}">
                <a16:creationId xmlns:a16="http://schemas.microsoft.com/office/drawing/2014/main" id="{E7A43304-187F-4CD3-E508-6DE7DEF7300C}"/>
              </a:ext>
            </a:extLst>
          </p:cNvPr>
          <p:cNvPicPr>
            <a:picLocks noChangeAspect="1"/>
          </p:cNvPicPr>
          <p:nvPr/>
        </p:nvPicPr>
        <p:blipFill rotWithShape="1">
          <a:blip r:embed="rId5"/>
          <a:srcRect b="6220"/>
          <a:stretch/>
        </p:blipFill>
        <p:spPr>
          <a:xfrm>
            <a:off x="6785087" y="3851378"/>
            <a:ext cx="1110468" cy="1125982"/>
          </a:xfrm>
          <a:prstGeom prst="rect">
            <a:avLst/>
          </a:prstGeom>
        </p:spPr>
      </p:pic>
      <p:pic>
        <p:nvPicPr>
          <p:cNvPr id="12" name="Picture 11">
            <a:extLst>
              <a:ext uri="{FF2B5EF4-FFF2-40B4-BE49-F238E27FC236}">
                <a16:creationId xmlns:a16="http://schemas.microsoft.com/office/drawing/2014/main" id="{5B812FFB-3B26-4EA6-B473-BB842452C81A}"/>
              </a:ext>
            </a:extLst>
          </p:cNvPr>
          <p:cNvPicPr>
            <a:picLocks noChangeAspect="1"/>
          </p:cNvPicPr>
          <p:nvPr/>
        </p:nvPicPr>
        <p:blipFill rotWithShape="1">
          <a:blip r:embed="rId6"/>
          <a:srcRect r="18811" b="3961"/>
          <a:stretch/>
        </p:blipFill>
        <p:spPr>
          <a:xfrm>
            <a:off x="8242612" y="3741869"/>
            <a:ext cx="1141617" cy="1253153"/>
          </a:xfrm>
          <a:prstGeom prst="rect">
            <a:avLst/>
          </a:prstGeom>
        </p:spPr>
      </p:pic>
      <p:pic>
        <p:nvPicPr>
          <p:cNvPr id="14" name="Picture 13">
            <a:extLst>
              <a:ext uri="{FF2B5EF4-FFF2-40B4-BE49-F238E27FC236}">
                <a16:creationId xmlns:a16="http://schemas.microsoft.com/office/drawing/2014/main" id="{38CE31F4-C8EA-215A-6185-63FC2CA5327C}"/>
              </a:ext>
            </a:extLst>
          </p:cNvPr>
          <p:cNvPicPr>
            <a:picLocks noChangeAspect="1"/>
          </p:cNvPicPr>
          <p:nvPr/>
        </p:nvPicPr>
        <p:blipFill rotWithShape="1">
          <a:blip r:embed="rId7"/>
          <a:srcRect t="8907" r="9258" b="5225"/>
          <a:stretch/>
        </p:blipFill>
        <p:spPr>
          <a:xfrm>
            <a:off x="5207765" y="5257695"/>
            <a:ext cx="1885518" cy="1179308"/>
          </a:xfrm>
          <a:prstGeom prst="rect">
            <a:avLst/>
          </a:prstGeom>
        </p:spPr>
      </p:pic>
      <p:pic>
        <p:nvPicPr>
          <p:cNvPr id="16" name="Picture 15">
            <a:extLst>
              <a:ext uri="{FF2B5EF4-FFF2-40B4-BE49-F238E27FC236}">
                <a16:creationId xmlns:a16="http://schemas.microsoft.com/office/drawing/2014/main" id="{EC8E0363-8AE5-0A6E-1B64-4D9AF438425F}"/>
              </a:ext>
            </a:extLst>
          </p:cNvPr>
          <p:cNvPicPr>
            <a:picLocks noChangeAspect="1"/>
          </p:cNvPicPr>
          <p:nvPr/>
        </p:nvPicPr>
        <p:blipFill rotWithShape="1">
          <a:blip r:embed="rId8"/>
          <a:srcRect l="2398" t="5682" r="13732" b="20603"/>
          <a:stretch/>
        </p:blipFill>
        <p:spPr>
          <a:xfrm>
            <a:off x="7488263" y="5257695"/>
            <a:ext cx="1895966" cy="1179308"/>
          </a:xfrm>
          <a:prstGeom prst="rect">
            <a:avLst/>
          </a:prstGeom>
        </p:spPr>
      </p:pic>
      <p:pic>
        <p:nvPicPr>
          <p:cNvPr id="17" name="Picture 16">
            <a:extLst>
              <a:ext uri="{FF2B5EF4-FFF2-40B4-BE49-F238E27FC236}">
                <a16:creationId xmlns:a16="http://schemas.microsoft.com/office/drawing/2014/main" id="{DB64C3A0-8138-12FA-EB10-402316400343}"/>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b="2441"/>
          <a:stretch/>
        </p:blipFill>
        <p:spPr bwMode="auto">
          <a:xfrm>
            <a:off x="1808704" y="3665117"/>
            <a:ext cx="2155341" cy="3043123"/>
          </a:xfrm>
          <a:prstGeom prst="rect">
            <a:avLst/>
          </a:prstGeom>
          <a:noFill/>
          <a:ln>
            <a:solidFill>
              <a:schemeClr val="accent3">
                <a:lumMod val="75000"/>
              </a:schemeClr>
            </a:solidFill>
          </a:ln>
        </p:spPr>
      </p:pic>
    </p:spTree>
    <p:extLst>
      <p:ext uri="{BB962C8B-B14F-4D97-AF65-F5344CB8AC3E}">
        <p14:creationId xmlns:p14="http://schemas.microsoft.com/office/powerpoint/2010/main" val="412711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F0BAA-C309-853C-415E-D2E1093549F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26345" y="1380055"/>
            <a:ext cx="4777273" cy="5109672"/>
          </a:xfrm>
          <a:prstGeom prst="rect">
            <a:avLst/>
          </a:prstGeom>
        </p:spPr>
      </p:pic>
      <p:sp>
        <p:nvSpPr>
          <p:cNvPr id="8" name="TextBox 7">
            <a:extLst>
              <a:ext uri="{FF2B5EF4-FFF2-40B4-BE49-F238E27FC236}">
                <a16:creationId xmlns:a16="http://schemas.microsoft.com/office/drawing/2014/main" id="{0D874116-39A1-A1E0-2308-2C2518A11E23}"/>
              </a:ext>
            </a:extLst>
          </p:cNvPr>
          <p:cNvSpPr txBox="1"/>
          <p:nvPr/>
        </p:nvSpPr>
        <p:spPr>
          <a:xfrm>
            <a:off x="101706" y="452610"/>
            <a:ext cx="11872314" cy="523220"/>
          </a:xfrm>
          <a:prstGeom prst="rect">
            <a:avLst/>
          </a:prstGeom>
          <a:noFill/>
        </p:spPr>
        <p:txBody>
          <a:bodyPr wrap="square">
            <a:spAutoFit/>
          </a:bodyPr>
          <a:lstStyle/>
          <a:p>
            <a:r>
              <a:rPr lang="en-US" sz="1400" dirty="0">
                <a:latin typeface="Cambira"/>
              </a:rPr>
              <a:t>Model performance is estimated in terms of its accuracy to predict the occurrence of an event on a data. A more accurate model is seen as a more valuable model. Model interpretability provides insight into the relationship between in the inputs and the output.</a:t>
            </a:r>
            <a:endParaRPr lang="en-IN" sz="1400" dirty="0">
              <a:latin typeface="Cambira"/>
            </a:endParaRPr>
          </a:p>
        </p:txBody>
      </p:sp>
      <p:grpSp>
        <p:nvGrpSpPr>
          <p:cNvPr id="22" name="Group 21">
            <a:extLst>
              <a:ext uri="{FF2B5EF4-FFF2-40B4-BE49-F238E27FC236}">
                <a16:creationId xmlns:a16="http://schemas.microsoft.com/office/drawing/2014/main" id="{A16F3A53-BFF0-2413-C597-FB8E8882B9FA}"/>
              </a:ext>
            </a:extLst>
          </p:cNvPr>
          <p:cNvGrpSpPr/>
          <p:nvPr/>
        </p:nvGrpSpPr>
        <p:grpSpPr>
          <a:xfrm>
            <a:off x="5767433" y="1554310"/>
            <a:ext cx="45719" cy="4761161"/>
            <a:chOff x="4242522" y="3704160"/>
            <a:chExt cx="47713" cy="2829120"/>
          </a:xfrm>
        </p:grpSpPr>
        <p:cxnSp>
          <p:nvCxnSpPr>
            <p:cNvPr id="23" name="Straight Connector 22">
              <a:extLst>
                <a:ext uri="{FF2B5EF4-FFF2-40B4-BE49-F238E27FC236}">
                  <a16:creationId xmlns:a16="http://schemas.microsoft.com/office/drawing/2014/main" id="{CD633F34-53CE-D19A-0F56-A2E53C496192}"/>
                </a:ext>
              </a:extLst>
            </p:cNvPr>
            <p:cNvCxnSpPr>
              <a:cxnSpLocks/>
            </p:cNvCxnSpPr>
            <p:nvPr/>
          </p:nvCxnSpPr>
          <p:spPr>
            <a:xfrm>
              <a:off x="4261607" y="3749879"/>
              <a:ext cx="0" cy="2770818"/>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00B1AD4-1202-2CBE-13F7-A30B918FF9BB}"/>
                </a:ext>
              </a:extLst>
            </p:cNvPr>
            <p:cNvSpPr/>
            <p:nvPr/>
          </p:nvSpPr>
          <p:spPr>
            <a:xfrm>
              <a:off x="4242522" y="37041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CFB6833-769F-EB87-42DC-0C76DB3E5F64}"/>
                </a:ext>
              </a:extLst>
            </p:cNvPr>
            <p:cNvSpPr/>
            <p:nvPr/>
          </p:nvSpPr>
          <p:spPr>
            <a:xfrm>
              <a:off x="4244516" y="648756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TextBox 26">
            <a:extLst>
              <a:ext uri="{FF2B5EF4-FFF2-40B4-BE49-F238E27FC236}">
                <a16:creationId xmlns:a16="http://schemas.microsoft.com/office/drawing/2014/main" id="{FB5C28F7-0945-8CFD-DB55-3DB3D89E0B5F}"/>
              </a:ext>
            </a:extLst>
          </p:cNvPr>
          <p:cNvSpPr txBox="1"/>
          <p:nvPr/>
        </p:nvSpPr>
        <p:spPr>
          <a:xfrm>
            <a:off x="4733109" y="98706"/>
            <a:ext cx="6104708" cy="369332"/>
          </a:xfrm>
          <a:prstGeom prst="rect">
            <a:avLst/>
          </a:prstGeom>
          <a:noFill/>
        </p:spPr>
        <p:txBody>
          <a:bodyPr wrap="square">
            <a:spAutoFit/>
          </a:bodyPr>
          <a:lstStyle/>
          <a:p>
            <a:r>
              <a:rPr lang="en-US" sz="1800" b="1" dirty="0">
                <a:solidFill>
                  <a:schemeClr val="accent1">
                    <a:lumMod val="75000"/>
                  </a:schemeClr>
                </a:solidFill>
                <a:latin typeface="Cambira"/>
              </a:rPr>
              <a:t>Model interpretability </a:t>
            </a:r>
            <a:endParaRPr lang="en-IN" b="1" dirty="0">
              <a:solidFill>
                <a:schemeClr val="accent1">
                  <a:lumMod val="75000"/>
                </a:schemeClr>
              </a:solidFill>
            </a:endParaRPr>
          </a:p>
        </p:txBody>
      </p:sp>
      <p:sp>
        <p:nvSpPr>
          <p:cNvPr id="6" name="Rectangle 5">
            <a:extLst>
              <a:ext uri="{FF2B5EF4-FFF2-40B4-BE49-F238E27FC236}">
                <a16:creationId xmlns:a16="http://schemas.microsoft.com/office/drawing/2014/main" id="{B21EE054-F4A6-952C-5C88-DFF29F9509FA}"/>
              </a:ext>
            </a:extLst>
          </p:cNvPr>
          <p:cNvSpPr/>
          <p:nvPr/>
        </p:nvSpPr>
        <p:spPr>
          <a:xfrm>
            <a:off x="6289890" y="1422223"/>
            <a:ext cx="5557979" cy="5025335"/>
          </a:xfrm>
          <a:prstGeom prst="rect">
            <a:avLst/>
          </a:prstGeom>
          <a:solidFill>
            <a:schemeClr val="bg1">
              <a:lumMod val="8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B68B3887-ED01-2629-2E03-5896E4C9FCA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27" r="1217"/>
          <a:stretch/>
        </p:blipFill>
        <p:spPr>
          <a:xfrm>
            <a:off x="6239107" y="1380055"/>
            <a:ext cx="5470355" cy="5089727"/>
          </a:xfrm>
          <a:prstGeom prst="rect">
            <a:avLst/>
          </a:prstGeom>
          <a:solidFill>
            <a:schemeClr val="bg1">
              <a:lumMod val="50000"/>
            </a:schemeClr>
          </a:solidFill>
          <a:ln>
            <a:noFill/>
          </a:ln>
        </p:spPr>
      </p:pic>
    </p:spTree>
    <p:extLst>
      <p:ext uri="{BB962C8B-B14F-4D97-AF65-F5344CB8AC3E}">
        <p14:creationId xmlns:p14="http://schemas.microsoft.com/office/powerpoint/2010/main" val="211517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672999-0120-0764-5383-70668A0247D5}"/>
              </a:ext>
            </a:extLst>
          </p:cNvPr>
          <p:cNvSpPr txBox="1"/>
          <p:nvPr/>
        </p:nvSpPr>
        <p:spPr>
          <a:xfrm>
            <a:off x="449160" y="31177"/>
            <a:ext cx="11293680" cy="615553"/>
          </a:xfrm>
          <a:prstGeom prst="rect">
            <a:avLst/>
          </a:prstGeom>
          <a:noFill/>
        </p:spPr>
        <p:txBody>
          <a:bodyPr wrap="square">
            <a:spAutoFit/>
          </a:bodyPr>
          <a:lstStyle/>
          <a:p>
            <a:pPr algn="ctr"/>
            <a:r>
              <a:rPr lang="en-US" sz="18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Classification</a:t>
            </a:r>
            <a:r>
              <a:rPr lang="en-US"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18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algorithm -Accuracy Score </a:t>
            </a:r>
            <a:endParaRPr lang="en-IN" sz="18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ctr"/>
            <a:r>
              <a:rPr lang="en-IN" sz="1600" b="1" dirty="0">
                <a:solidFill>
                  <a:schemeClr val="accent1">
                    <a:lumMod val="75000"/>
                  </a:schemeClr>
                </a:solidFill>
                <a:latin typeface="Cambria" panose="02040503050406030204" pitchFamily="18" charset="0"/>
                <a:ea typeface="Cambria" panose="02040503050406030204" pitchFamily="18" charset="0"/>
              </a:rPr>
              <a:t>Comparison plots:  </a:t>
            </a:r>
            <a:r>
              <a:rPr lang="en-US" sz="1600" b="1" dirty="0" err="1">
                <a:solidFill>
                  <a:schemeClr val="accent1">
                    <a:lumMod val="75000"/>
                  </a:schemeClr>
                </a:solidFill>
                <a:latin typeface="Cambria" panose="02040503050406030204" pitchFamily="18" charset="0"/>
                <a:ea typeface="Cambria" panose="02040503050406030204" pitchFamily="18" charset="0"/>
              </a:rPr>
              <a:t>λmax</a:t>
            </a:r>
            <a:r>
              <a:rPr lang="en-US" sz="1600" b="1" dirty="0">
                <a:solidFill>
                  <a:schemeClr val="accent1">
                    <a:lumMod val="75000"/>
                  </a:schemeClr>
                </a:solidFill>
                <a:latin typeface="Cambria" panose="02040503050406030204" pitchFamily="18" charset="0"/>
                <a:ea typeface="Cambria" panose="02040503050406030204" pitchFamily="18" charset="0"/>
              </a:rPr>
              <a:t>(R</a:t>
            </a:r>
            <a:r>
              <a:rPr lang="en-US" sz="1600" b="1" baseline="30000" dirty="0">
                <a:solidFill>
                  <a:schemeClr val="accent1">
                    <a:lumMod val="75000"/>
                  </a:schemeClr>
                </a:solidFill>
                <a:latin typeface="Cambria" panose="02040503050406030204" pitchFamily="18" charset="0"/>
                <a:ea typeface="Cambria" panose="02040503050406030204" pitchFamily="18" charset="0"/>
              </a:rPr>
              <a:t>2</a:t>
            </a:r>
            <a:r>
              <a:rPr lang="en-US" sz="1600" b="1" dirty="0">
                <a:solidFill>
                  <a:schemeClr val="accent1">
                    <a:lumMod val="75000"/>
                  </a:schemeClr>
                </a:solidFill>
                <a:latin typeface="Cambria" panose="02040503050406030204" pitchFamily="18" charset="0"/>
                <a:ea typeface="Cambria" panose="02040503050406030204" pitchFamily="18" charset="0"/>
              </a:rPr>
              <a:t> Score) , Molecular fingerprints–descriptors with  Machine learning</a:t>
            </a:r>
            <a:endParaRPr lang="en-IN" sz="1600" b="1" dirty="0">
              <a:solidFill>
                <a:schemeClr val="accent1">
                  <a:lumMod val="75000"/>
                </a:schemeClr>
              </a:solidFill>
              <a:latin typeface="Cambria" panose="02040503050406030204" pitchFamily="18" charset="0"/>
              <a:ea typeface="Cambria" panose="02040503050406030204" pitchFamily="18" charset="0"/>
            </a:endParaRPr>
          </a:p>
        </p:txBody>
      </p:sp>
      <p:pic>
        <p:nvPicPr>
          <p:cNvPr id="2050" name="Picture 2">
            <a:extLst>
              <a:ext uri="{FF2B5EF4-FFF2-40B4-BE49-F238E27FC236}">
                <a16:creationId xmlns:a16="http://schemas.microsoft.com/office/drawing/2014/main" id="{5F7B1057-76AD-91A7-2B65-176345D3C9F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08" r="927" b="1860"/>
          <a:stretch/>
        </p:blipFill>
        <p:spPr bwMode="auto">
          <a:xfrm>
            <a:off x="4818077" y="1940387"/>
            <a:ext cx="7373923" cy="3801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6836140A-9D15-97C7-2C67-8C0FEB844B58}"/>
              </a:ext>
            </a:extLst>
          </p:cNvPr>
          <p:cNvSpPr>
            <a:spLocks noChangeArrowheads="1"/>
          </p:cNvSpPr>
          <p:nvPr/>
        </p:nvSpPr>
        <p:spPr bwMode="auto">
          <a:xfrm>
            <a:off x="291878" y="715979"/>
            <a:ext cx="109664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represents the ratio between the correctly predicted instances and all the instances in the dataset</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3" name="Picture 2">
            <a:extLst>
              <a:ext uri="{FF2B5EF4-FFF2-40B4-BE49-F238E27FC236}">
                <a16:creationId xmlns:a16="http://schemas.microsoft.com/office/drawing/2014/main" id="{86172F6C-B58C-7549-A85D-0A889CF3324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rcRect t="3815" b="11255"/>
          <a:stretch/>
        </p:blipFill>
        <p:spPr>
          <a:xfrm>
            <a:off x="4081178" y="1225667"/>
            <a:ext cx="3114675" cy="574364"/>
          </a:xfrm>
          <a:prstGeom prst="rect">
            <a:avLst/>
          </a:prstGeom>
        </p:spPr>
      </p:pic>
      <p:sp>
        <p:nvSpPr>
          <p:cNvPr id="4" name="TextBox 3">
            <a:extLst>
              <a:ext uri="{FF2B5EF4-FFF2-40B4-BE49-F238E27FC236}">
                <a16:creationId xmlns:a16="http://schemas.microsoft.com/office/drawing/2014/main" id="{2F097C2C-E242-123B-A44B-7788A922D69D}"/>
              </a:ext>
            </a:extLst>
          </p:cNvPr>
          <p:cNvSpPr txBox="1"/>
          <p:nvPr/>
        </p:nvSpPr>
        <p:spPr>
          <a:xfrm>
            <a:off x="4943573" y="5763336"/>
            <a:ext cx="7474930" cy="461665"/>
          </a:xfrm>
          <a:prstGeom prst="rect">
            <a:avLst/>
          </a:prstGeom>
          <a:noFill/>
        </p:spPr>
        <p:txBody>
          <a:bodyPr wrap="square">
            <a:spAutoFit/>
          </a:bodyPr>
          <a:lstStyle/>
          <a:p>
            <a:pPr algn="ctr"/>
            <a:r>
              <a:rPr lang="en-IN" sz="1200" b="1" dirty="0">
                <a:solidFill>
                  <a:srgbClr val="6600FF"/>
                </a:solidFill>
                <a:latin typeface="Times New Roman" panose="02020603050405020304" pitchFamily="18" charset="0"/>
                <a:ea typeface="Calibri" panose="020F0502020204030204" pitchFamily="34" charset="0"/>
                <a:cs typeface="Times New Roman" panose="02020603050405020304" pitchFamily="18" charset="0"/>
              </a:rPr>
              <a:t>Random forest </a:t>
            </a:r>
            <a:r>
              <a:rPr lang="en-IN" sz="1200" b="1" i="0" dirty="0">
                <a:effectLst/>
                <a:latin typeface="Times New Roman" panose="02020603050405020304" pitchFamily="18" charset="0"/>
                <a:cs typeface="Times New Roman" panose="02020603050405020304" pitchFamily="18" charset="0"/>
              </a:rPr>
              <a:t>&gt;</a:t>
            </a:r>
            <a:r>
              <a:rPr lang="en-US"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Support Vector Machine </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Logistics Regression</a:t>
            </a:r>
            <a:r>
              <a:rPr lang="en-IN" sz="1200" b="1" i="0" dirty="0">
                <a:solidFill>
                  <a:srgbClr val="FF0000"/>
                </a:solidFill>
                <a:effectLst/>
                <a:latin typeface="Times New Roman" panose="02020603050405020304" pitchFamily="18" charset="0"/>
                <a:cs typeface="Times New Roman" panose="02020603050405020304" pitchFamily="18" charset="0"/>
              </a:rPr>
              <a:t> </a:t>
            </a:r>
            <a:r>
              <a:rPr lang="en-IN" sz="1200" b="1" i="0" dirty="0">
                <a:effectLst/>
                <a:latin typeface="Times New Roman" panose="02020603050405020304" pitchFamily="18" charset="0"/>
                <a:cs typeface="Times New Roman" panose="02020603050405020304" pitchFamily="18" charset="0"/>
              </a:rPr>
              <a:t>&gt;</a:t>
            </a:r>
            <a:r>
              <a:rPr lang="en-IN" sz="1200" b="1" i="0" dirty="0">
                <a:solidFill>
                  <a:srgbClr val="33CC33"/>
                </a:solidFill>
                <a:effectLst/>
                <a:latin typeface="Times New Roman" panose="02020603050405020304" pitchFamily="18" charset="0"/>
                <a:cs typeface="Times New Roman" panose="02020603050405020304" pitchFamily="18" charset="0"/>
              </a:rPr>
              <a:t>Linear Discriminant Analysis -</a:t>
            </a:r>
            <a:r>
              <a:rPr lang="en-IN" sz="1200" b="1" dirty="0">
                <a:solidFill>
                  <a:srgbClr val="33CC33"/>
                </a:solidFill>
                <a:latin typeface="Times New Roman" panose="02020603050405020304" pitchFamily="18" charset="0"/>
                <a:ea typeface="Calibri" panose="020F0502020204030204" pitchFamily="34" charset="0"/>
                <a:cs typeface="Times New Roman" panose="02020603050405020304" pitchFamily="18" charset="0"/>
              </a:rPr>
              <a:t>LDA  </a:t>
            </a:r>
            <a:r>
              <a:rPr lang="en-IN" sz="1200" b="1" i="0" dirty="0">
                <a:effectLst/>
                <a:latin typeface="Times New Roman" panose="02020603050405020304" pitchFamily="18" charset="0"/>
                <a:cs typeface="Times New Roman" panose="02020603050405020304" pitchFamily="18" charset="0"/>
              </a:rPr>
              <a:t>&gt;</a:t>
            </a:r>
            <a:r>
              <a:rPr lang="en-IN" sz="1200" b="1" i="0" dirty="0">
                <a:solidFill>
                  <a:srgbClr val="0070C0"/>
                </a:solidFill>
                <a:effectLst/>
                <a:latin typeface="Times New Roman" panose="02020603050405020304" pitchFamily="18" charset="0"/>
                <a:cs typeface="Times New Roman" panose="02020603050405020304" pitchFamily="18" charset="0"/>
              </a:rPr>
              <a:t>Decision tress   </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K- Nearest Neighbour KNN </a:t>
            </a:r>
            <a:r>
              <a:rPr lang="en-IN" sz="1200" b="1" i="0" dirty="0">
                <a:effectLst/>
                <a:latin typeface="Times New Roman" panose="02020603050405020304" pitchFamily="18" charset="0"/>
                <a:cs typeface="Times New Roman" panose="02020603050405020304" pitchFamily="18" charset="0"/>
              </a:rPr>
              <a:t>&gt;</a:t>
            </a:r>
            <a:r>
              <a:rPr lang="en-IN" sz="1200" b="1" i="0" dirty="0">
                <a:solidFill>
                  <a:srgbClr val="00B050"/>
                </a:solidFill>
                <a:effectLst/>
                <a:latin typeface="Times New Roman" panose="02020603050405020304" pitchFamily="18" charset="0"/>
                <a:cs typeface="Times New Roman" panose="02020603050405020304" pitchFamily="18" charset="0"/>
              </a:rPr>
              <a:t> </a:t>
            </a:r>
            <a:r>
              <a:rPr lang="en-IN" sz="1200" b="1" dirty="0">
                <a:solidFill>
                  <a:srgbClr val="00B050"/>
                </a:solidFill>
                <a:latin typeface="Times New Roman" panose="02020603050405020304" pitchFamily="18" charset="0"/>
                <a:cs typeface="Times New Roman" panose="02020603050405020304" pitchFamily="18" charset="0"/>
              </a:rPr>
              <a:t> </a:t>
            </a:r>
            <a:r>
              <a:rPr lang="en-IN" sz="1200" b="1" dirty="0">
                <a:solidFill>
                  <a:srgbClr val="FF6600"/>
                </a:solidFill>
                <a:latin typeface="Times New Roman" panose="02020603050405020304" pitchFamily="18" charset="0"/>
                <a:cs typeface="Times New Roman" panose="02020603050405020304" pitchFamily="18" charset="0"/>
              </a:rPr>
              <a:t>Gaussian </a:t>
            </a:r>
            <a:r>
              <a:rPr lang="en-IN" sz="1200" b="1" dirty="0">
                <a:solidFill>
                  <a:srgbClr val="FF6600"/>
                </a:solidFill>
                <a:latin typeface="Times New Roman" panose="02020603050405020304" pitchFamily="18" charset="0"/>
                <a:ea typeface="Calibri" panose="020F0502020204030204" pitchFamily="34" charset="0"/>
                <a:cs typeface="Times New Roman" panose="02020603050405020304" pitchFamily="18" charset="0"/>
              </a:rPr>
              <a:t>Naïve Bayes</a:t>
            </a:r>
          </a:p>
        </p:txBody>
      </p:sp>
      <p:pic>
        <p:nvPicPr>
          <p:cNvPr id="9" name="Picture 8">
            <a:extLst>
              <a:ext uri="{FF2B5EF4-FFF2-40B4-BE49-F238E27FC236}">
                <a16:creationId xmlns:a16="http://schemas.microsoft.com/office/drawing/2014/main" id="{1DF76D01-92EB-5585-0832-1E4644C163F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25835" y="1940387"/>
            <a:ext cx="4572000" cy="3965965"/>
          </a:xfrm>
          <a:prstGeom prst="rect">
            <a:avLst/>
          </a:prstGeom>
        </p:spPr>
      </p:pic>
    </p:spTree>
    <p:extLst>
      <p:ext uri="{BB962C8B-B14F-4D97-AF65-F5344CB8AC3E}">
        <p14:creationId xmlns:p14="http://schemas.microsoft.com/office/powerpoint/2010/main" val="427245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F329D8-E06B-221E-79D1-B53ED2D37AB3}"/>
              </a:ext>
            </a:extLst>
          </p:cNvPr>
          <p:cNvSpPr txBox="1"/>
          <p:nvPr/>
        </p:nvSpPr>
        <p:spPr>
          <a:xfrm>
            <a:off x="1258349" y="0"/>
            <a:ext cx="10184234" cy="630942"/>
          </a:xfrm>
          <a:prstGeom prst="rect">
            <a:avLst/>
          </a:prstGeom>
          <a:noFill/>
        </p:spPr>
        <p:txBody>
          <a:bodyPr wrap="square">
            <a:spAutoFit/>
          </a:bodyPr>
          <a:lstStyle/>
          <a:p>
            <a:pPr algn="ctr"/>
            <a:r>
              <a:rPr lang="en-US"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Classification algorithm -</a:t>
            </a:r>
            <a:r>
              <a:rPr lang="en-US" b="1" dirty="0" err="1">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Matthews_corrcoef</a:t>
            </a:r>
            <a:endParaRPr lang="en-IN"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ctr"/>
            <a:r>
              <a:rPr lang="en-IN" sz="1600" b="1" dirty="0">
                <a:solidFill>
                  <a:schemeClr val="accent1">
                    <a:lumMod val="75000"/>
                  </a:schemeClr>
                </a:solidFill>
                <a:latin typeface="Cambria" panose="02040503050406030204" pitchFamily="18" charset="0"/>
                <a:ea typeface="Cambria" panose="02040503050406030204" pitchFamily="18" charset="0"/>
              </a:rPr>
              <a:t>Comparison plots:  </a:t>
            </a:r>
            <a:r>
              <a:rPr lang="en-US" sz="1600" b="1" dirty="0" err="1">
                <a:solidFill>
                  <a:schemeClr val="accent1">
                    <a:lumMod val="75000"/>
                  </a:schemeClr>
                </a:solidFill>
                <a:latin typeface="Cambria" panose="02040503050406030204" pitchFamily="18" charset="0"/>
                <a:ea typeface="Cambria" panose="02040503050406030204" pitchFamily="18" charset="0"/>
              </a:rPr>
              <a:t>λmax</a:t>
            </a:r>
            <a:r>
              <a:rPr lang="en-US" sz="1600" b="1" dirty="0">
                <a:solidFill>
                  <a:schemeClr val="accent1">
                    <a:lumMod val="75000"/>
                  </a:schemeClr>
                </a:solidFill>
                <a:latin typeface="Cambria" panose="02040503050406030204" pitchFamily="18" charset="0"/>
                <a:ea typeface="Cambria" panose="02040503050406030204" pitchFamily="18" charset="0"/>
              </a:rPr>
              <a:t>(R</a:t>
            </a:r>
            <a:r>
              <a:rPr lang="en-US" sz="1600" b="1" baseline="30000" dirty="0">
                <a:solidFill>
                  <a:schemeClr val="accent1">
                    <a:lumMod val="75000"/>
                  </a:schemeClr>
                </a:solidFill>
                <a:latin typeface="Cambria" panose="02040503050406030204" pitchFamily="18" charset="0"/>
                <a:ea typeface="Cambria" panose="02040503050406030204" pitchFamily="18" charset="0"/>
              </a:rPr>
              <a:t>2</a:t>
            </a:r>
            <a:r>
              <a:rPr lang="en-US" sz="1600" b="1" dirty="0">
                <a:solidFill>
                  <a:schemeClr val="accent1">
                    <a:lumMod val="75000"/>
                  </a:schemeClr>
                </a:solidFill>
                <a:latin typeface="Cambria" panose="02040503050406030204" pitchFamily="18" charset="0"/>
                <a:ea typeface="Cambria" panose="02040503050406030204" pitchFamily="18" charset="0"/>
              </a:rPr>
              <a:t> Score) , Molecular fingerprints–descriptors with  Machine learning</a:t>
            </a:r>
            <a:endParaRPr lang="en-IN" sz="1600" b="1" dirty="0">
              <a:solidFill>
                <a:schemeClr val="accent1">
                  <a:lumMod val="75000"/>
                </a:schemeClr>
              </a:solidFill>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460F6A05-C811-8177-5B4D-ADCBC8E4A9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0" b="1716"/>
          <a:stretch/>
        </p:blipFill>
        <p:spPr bwMode="auto">
          <a:xfrm>
            <a:off x="4860119" y="2229714"/>
            <a:ext cx="7227479" cy="3856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7D9FE6-7CF5-1243-3AD4-783FBC44A4D5}"/>
              </a:ext>
            </a:extLst>
          </p:cNvPr>
          <p:cNvSpPr txBox="1"/>
          <p:nvPr/>
        </p:nvSpPr>
        <p:spPr>
          <a:xfrm>
            <a:off x="104402" y="705077"/>
            <a:ext cx="11983196" cy="692497"/>
          </a:xfrm>
          <a:prstGeom prst="rect">
            <a:avLst/>
          </a:prstGeom>
          <a:noFill/>
        </p:spPr>
        <p:txBody>
          <a:bodyPr wrap="square">
            <a:spAutoFit/>
          </a:bodyPr>
          <a:lstStyle/>
          <a:p>
            <a:pPr algn="just"/>
            <a:r>
              <a:rPr lang="en-US" sz="1300" i="0" dirty="0">
                <a:solidFill>
                  <a:srgbClr val="333333"/>
                </a:solidFill>
                <a:effectLst/>
                <a:latin typeface="Times New Roman" panose="02020603050405020304" pitchFamily="18" charset="0"/>
                <a:cs typeface="Times New Roman" panose="02020603050405020304" pitchFamily="18" charset="0"/>
              </a:rPr>
              <a:t>MCC</a:t>
            </a:r>
            <a:r>
              <a:rPr lang="en-US" sz="1300" dirty="0">
                <a:solidFill>
                  <a:srgbClr val="333333"/>
                </a:solidFill>
                <a:latin typeface="Times New Roman" panose="02020603050405020304" pitchFamily="18" charset="0"/>
                <a:cs typeface="Times New Roman" panose="02020603050405020304" pitchFamily="18" charset="0"/>
              </a:rPr>
              <a:t> </a:t>
            </a:r>
            <a:r>
              <a:rPr lang="en-US" sz="1300" b="0" i="0" dirty="0">
                <a:solidFill>
                  <a:srgbClr val="333333"/>
                </a:solidFill>
                <a:effectLst/>
                <a:latin typeface="Times New Roman" panose="02020603050405020304" pitchFamily="18" charset="0"/>
                <a:cs typeface="Times New Roman" panose="02020603050405020304" pitchFamily="18" charset="0"/>
              </a:rPr>
              <a:t>As an alternative measure unaffected by the unbalanced datasets issue, the Matthews correlation coefficient is a contingency matrix method of calculating the </a:t>
            </a:r>
            <a:r>
              <a:rPr lang="en-US" sz="1300" b="0" i="1" dirty="0">
                <a:solidFill>
                  <a:srgbClr val="333333"/>
                </a:solidFill>
                <a:effectLst/>
                <a:latin typeface="Times New Roman" panose="02020603050405020304" pitchFamily="18" charset="0"/>
                <a:cs typeface="Times New Roman" panose="02020603050405020304" pitchFamily="18" charset="0"/>
              </a:rPr>
              <a:t>Pearson product-moment correlation coefficient</a:t>
            </a:r>
            <a:r>
              <a:rPr lang="en-US" sz="1300" dirty="0">
                <a:solidFill>
                  <a:srgbClr val="333333"/>
                </a:solidFill>
                <a:latin typeface="Times New Roman" panose="02020603050405020304" pitchFamily="18" charset="0"/>
                <a:cs typeface="Times New Roman" panose="02020603050405020304" pitchFamily="18" charset="0"/>
              </a:rPr>
              <a:t> </a:t>
            </a:r>
            <a:r>
              <a:rPr lang="en-US" sz="1300" b="0" i="0" dirty="0">
                <a:solidFill>
                  <a:srgbClr val="333333"/>
                </a:solidFill>
                <a:effectLst/>
                <a:latin typeface="Times New Roman" panose="02020603050405020304" pitchFamily="18" charset="0"/>
                <a:cs typeface="Times New Roman" panose="02020603050405020304" pitchFamily="18" charset="0"/>
              </a:rPr>
              <a:t>between actual and predicted values. </a:t>
            </a:r>
            <a:r>
              <a:rPr lang="en-US" sz="1300" dirty="0">
                <a:latin typeface="Times New Roman" panose="02020603050405020304" pitchFamily="18" charset="0"/>
                <a:cs typeface="Times New Roman" panose="02020603050405020304" pitchFamily="18" charset="0"/>
              </a:rPr>
              <a:t>The Matthews correlation coefficient (MCC), is a more reliable statistical rate which produces a high score only if the prediction obtained good results in all of the four confusion matrix categories (true positives, false negatives, true negatives, and false positives).</a:t>
            </a:r>
          </a:p>
        </p:txBody>
      </p:sp>
      <p:pic>
        <p:nvPicPr>
          <p:cNvPr id="4" name="Picture 3">
            <a:extLst>
              <a:ext uri="{FF2B5EF4-FFF2-40B4-BE49-F238E27FC236}">
                <a16:creationId xmlns:a16="http://schemas.microsoft.com/office/drawing/2014/main" id="{A4D338B6-3EFB-A11F-838E-75D8DEC747B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rcRect t="13588" b="5975"/>
          <a:stretch/>
        </p:blipFill>
        <p:spPr>
          <a:xfrm>
            <a:off x="3684768" y="1437101"/>
            <a:ext cx="4291013" cy="568134"/>
          </a:xfrm>
          <a:prstGeom prst="rect">
            <a:avLst/>
          </a:prstGeom>
        </p:spPr>
      </p:pic>
      <p:sp>
        <p:nvSpPr>
          <p:cNvPr id="9" name="TextBox 8">
            <a:extLst>
              <a:ext uri="{FF2B5EF4-FFF2-40B4-BE49-F238E27FC236}">
                <a16:creationId xmlns:a16="http://schemas.microsoft.com/office/drawing/2014/main" id="{00E3FF44-E066-592A-9663-EC1AC2843810}"/>
              </a:ext>
            </a:extLst>
          </p:cNvPr>
          <p:cNvSpPr txBox="1"/>
          <p:nvPr/>
        </p:nvSpPr>
        <p:spPr>
          <a:xfrm>
            <a:off x="4672983" y="6086155"/>
            <a:ext cx="7810553" cy="461665"/>
          </a:xfrm>
          <a:prstGeom prst="rect">
            <a:avLst/>
          </a:prstGeom>
          <a:noFill/>
        </p:spPr>
        <p:txBody>
          <a:bodyPr wrap="square">
            <a:spAutoFit/>
          </a:bodyPr>
          <a:lstStyle/>
          <a:p>
            <a:pPr algn="ctr"/>
            <a:r>
              <a:rPr lang="en-IN" sz="1200" b="1" dirty="0">
                <a:solidFill>
                  <a:srgbClr val="6600FF"/>
                </a:solidFill>
                <a:latin typeface="Times New Roman" panose="02020603050405020304" pitchFamily="18" charset="0"/>
                <a:ea typeface="Calibri" panose="020F0502020204030204" pitchFamily="34" charset="0"/>
                <a:cs typeface="Times New Roman" panose="02020603050405020304" pitchFamily="18" charset="0"/>
              </a:rPr>
              <a:t>Random forest </a:t>
            </a:r>
            <a:r>
              <a:rPr lang="en-IN" sz="1200" b="1" i="0" dirty="0">
                <a:effectLst/>
                <a:latin typeface="Times New Roman" panose="02020603050405020304" pitchFamily="18" charset="0"/>
                <a:cs typeface="Times New Roman" panose="02020603050405020304" pitchFamily="18" charset="0"/>
              </a:rPr>
              <a:t>&gt;</a:t>
            </a:r>
            <a:r>
              <a:rPr lang="en-US"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Support Vector Machine </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Logistics Regression</a:t>
            </a:r>
            <a:r>
              <a:rPr lang="en-IN" sz="1200" b="1" i="0" dirty="0">
                <a:solidFill>
                  <a:srgbClr val="FF0000"/>
                </a:solidFill>
                <a:effectLst/>
                <a:latin typeface="Times New Roman" panose="02020603050405020304" pitchFamily="18" charset="0"/>
                <a:cs typeface="Times New Roman" panose="02020603050405020304" pitchFamily="18" charset="0"/>
              </a:rPr>
              <a:t> </a:t>
            </a:r>
            <a:r>
              <a:rPr lang="en-IN" sz="1200" b="1" i="0" dirty="0">
                <a:effectLst/>
                <a:latin typeface="Times New Roman" panose="02020603050405020304" pitchFamily="18" charset="0"/>
                <a:cs typeface="Times New Roman" panose="02020603050405020304" pitchFamily="18" charset="0"/>
              </a:rPr>
              <a:t>&gt;</a:t>
            </a:r>
            <a:r>
              <a:rPr lang="en-IN" sz="1200" b="1" i="0" dirty="0">
                <a:solidFill>
                  <a:srgbClr val="33CC33"/>
                </a:solidFill>
                <a:effectLst/>
                <a:latin typeface="Times New Roman" panose="02020603050405020304" pitchFamily="18" charset="0"/>
                <a:cs typeface="Times New Roman" panose="02020603050405020304" pitchFamily="18" charset="0"/>
              </a:rPr>
              <a:t>Linear Discriminant Analysis –</a:t>
            </a:r>
            <a:r>
              <a:rPr lang="en-IN" sz="1200" b="1" dirty="0">
                <a:solidFill>
                  <a:srgbClr val="33CC33"/>
                </a:solidFill>
                <a:latin typeface="Times New Roman" panose="02020603050405020304" pitchFamily="18" charset="0"/>
                <a:ea typeface="Calibri" panose="020F0502020204030204" pitchFamily="34" charset="0"/>
                <a:cs typeface="Times New Roman" panose="02020603050405020304" pitchFamily="18" charset="0"/>
              </a:rPr>
              <a:t>LDA </a:t>
            </a:r>
            <a:r>
              <a:rPr lang="en-IN" sz="1200" b="1" i="0" dirty="0">
                <a:effectLst/>
                <a:latin typeface="Times New Roman" panose="02020603050405020304" pitchFamily="18" charset="0"/>
                <a:cs typeface="Times New Roman" panose="02020603050405020304" pitchFamily="18" charset="0"/>
              </a:rPr>
              <a:t>&gt;</a:t>
            </a:r>
          </a:p>
          <a:p>
            <a:pPr algn="ctr"/>
            <a:r>
              <a:rPr lang="en-IN" sz="1200" b="1" i="0" dirty="0">
                <a:effectLst/>
                <a:latin typeface="Times New Roman" panose="02020603050405020304" pitchFamily="18" charset="0"/>
                <a:cs typeface="Times New Roman" panose="02020603050405020304" pitchFamily="18" charset="0"/>
              </a:rPr>
              <a:t> </a:t>
            </a:r>
            <a:r>
              <a:rPr lang="en-IN" sz="1200" b="1" i="0" dirty="0">
                <a:solidFill>
                  <a:srgbClr val="0070C0"/>
                </a:solidFill>
                <a:effectLst/>
                <a:latin typeface="Times New Roman" panose="02020603050405020304" pitchFamily="18" charset="0"/>
                <a:cs typeface="Times New Roman" panose="02020603050405020304" pitchFamily="18" charset="0"/>
              </a:rPr>
              <a:t>Decision tress </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K- Nearest Neighbour KNN </a:t>
            </a:r>
            <a:r>
              <a:rPr lang="en-IN" sz="1200" b="1" i="0" dirty="0">
                <a:effectLst/>
                <a:latin typeface="Times New Roman" panose="02020603050405020304" pitchFamily="18" charset="0"/>
                <a:cs typeface="Times New Roman" panose="02020603050405020304" pitchFamily="18" charset="0"/>
              </a:rPr>
              <a:t>&gt;</a:t>
            </a:r>
            <a:r>
              <a:rPr lang="en-IN" sz="1200" b="1" i="0" dirty="0">
                <a:solidFill>
                  <a:srgbClr val="00B050"/>
                </a:solidFill>
                <a:effectLst/>
                <a:latin typeface="Times New Roman" panose="02020603050405020304" pitchFamily="18" charset="0"/>
                <a:cs typeface="Times New Roman" panose="02020603050405020304" pitchFamily="18" charset="0"/>
              </a:rPr>
              <a:t> </a:t>
            </a:r>
            <a:r>
              <a:rPr lang="en-IN" sz="1200" b="1" dirty="0">
                <a:solidFill>
                  <a:srgbClr val="00B050"/>
                </a:solidFill>
                <a:latin typeface="Times New Roman" panose="02020603050405020304" pitchFamily="18" charset="0"/>
                <a:cs typeface="Times New Roman" panose="02020603050405020304" pitchFamily="18" charset="0"/>
              </a:rPr>
              <a:t> </a:t>
            </a:r>
            <a:r>
              <a:rPr lang="en-IN" sz="1200" b="1" dirty="0">
                <a:solidFill>
                  <a:srgbClr val="FF6600"/>
                </a:solidFill>
                <a:latin typeface="Times New Roman" panose="02020603050405020304" pitchFamily="18" charset="0"/>
                <a:cs typeface="Times New Roman" panose="02020603050405020304" pitchFamily="18" charset="0"/>
              </a:rPr>
              <a:t>Gaussian </a:t>
            </a:r>
            <a:r>
              <a:rPr lang="en-IN" sz="1200" b="1" dirty="0">
                <a:solidFill>
                  <a:srgbClr val="FF6600"/>
                </a:solidFill>
                <a:latin typeface="Times New Roman" panose="02020603050405020304" pitchFamily="18" charset="0"/>
                <a:ea typeface="Calibri" panose="020F0502020204030204" pitchFamily="34" charset="0"/>
                <a:cs typeface="Times New Roman" panose="02020603050405020304" pitchFamily="18" charset="0"/>
              </a:rPr>
              <a:t>Naïve Bayes</a:t>
            </a:r>
          </a:p>
        </p:txBody>
      </p:sp>
      <p:pic>
        <p:nvPicPr>
          <p:cNvPr id="7" name="Picture 6">
            <a:extLst>
              <a:ext uri="{FF2B5EF4-FFF2-40B4-BE49-F238E27FC236}">
                <a16:creationId xmlns:a16="http://schemas.microsoft.com/office/drawing/2014/main" id="{D9CEC9E7-2911-4484-202D-1E089E386FF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04402" y="2229714"/>
            <a:ext cx="4659841" cy="3832956"/>
          </a:xfrm>
          <a:prstGeom prst="rect">
            <a:avLst/>
          </a:prstGeom>
        </p:spPr>
      </p:pic>
    </p:spTree>
    <p:extLst>
      <p:ext uri="{BB962C8B-B14F-4D97-AF65-F5344CB8AC3E}">
        <p14:creationId xmlns:p14="http://schemas.microsoft.com/office/powerpoint/2010/main" val="336163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A30630-F4C9-2C99-31D1-7EB13DF364CD}"/>
              </a:ext>
            </a:extLst>
          </p:cNvPr>
          <p:cNvSpPr txBox="1"/>
          <p:nvPr/>
        </p:nvSpPr>
        <p:spPr>
          <a:xfrm>
            <a:off x="88722" y="163101"/>
            <a:ext cx="6105524" cy="307777"/>
          </a:xfrm>
          <a:prstGeom prst="rect">
            <a:avLst/>
          </a:prstGeom>
          <a:noFill/>
        </p:spPr>
        <p:txBody>
          <a:bodyPr wrap="square">
            <a:spAutoFit/>
          </a:bodyPr>
          <a:lstStyle/>
          <a:p>
            <a:r>
              <a:rPr lang="en-IN" sz="1350" b="1" dirty="0" err="1">
                <a:solidFill>
                  <a:schemeClr val="accent1">
                    <a:lumMod val="75000"/>
                  </a:schemeClr>
                </a:solidFill>
                <a:latin typeface="Cambria" panose="02040503050406030204" pitchFamily="18" charset="0"/>
                <a:ea typeface="Cambria" panose="02040503050406030204" pitchFamily="18" charset="0"/>
              </a:rPr>
              <a:t>RegressionScores</a:t>
            </a:r>
            <a:r>
              <a:rPr lang="en-IN" sz="1350" b="1" dirty="0">
                <a:solidFill>
                  <a:schemeClr val="accent1">
                    <a:lumMod val="75000"/>
                  </a:schemeClr>
                </a:solidFill>
                <a:latin typeface="Cambria" panose="02040503050406030204" pitchFamily="18" charset="0"/>
                <a:ea typeface="Cambria" panose="02040503050406030204" pitchFamily="18" charset="0"/>
              </a:rPr>
              <a:t>_</a:t>
            </a:r>
            <a:r>
              <a:rPr lang="en-IN" sz="1350" b="1" u="none" strike="noStrike" dirty="0">
                <a:effectLst/>
                <a:latin typeface="Cambria" panose="02040503050406030204" pitchFamily="18" charset="0"/>
                <a:ea typeface="Cambria" panose="02040503050406030204" pitchFamily="18" charset="0"/>
              </a:rPr>
              <a:t> </a:t>
            </a:r>
            <a:r>
              <a:rPr lang="en-IN" sz="1350" b="1" u="none" strike="noStrike" dirty="0" err="1">
                <a:solidFill>
                  <a:schemeClr val="accent1">
                    <a:lumMod val="75000"/>
                  </a:schemeClr>
                </a:solidFill>
                <a:effectLst/>
                <a:latin typeface="Cambria" panose="02040503050406030204" pitchFamily="18" charset="0"/>
                <a:ea typeface="Cambria" panose="02040503050406030204" pitchFamily="18" charset="0"/>
              </a:rPr>
              <a:t>MACCS:</a:t>
            </a:r>
            <a:r>
              <a:rPr lang="en-IN" sz="1350" b="1" dirty="0" err="1">
                <a:solidFill>
                  <a:schemeClr val="accent1">
                    <a:lumMod val="75000"/>
                  </a:schemeClr>
                </a:solidFill>
                <a:latin typeface="Cambria" panose="02040503050406030204" pitchFamily="18" charset="0"/>
                <a:ea typeface="Cambria" panose="02040503050406030204" pitchFamily="18" charset="0"/>
              </a:rPr>
              <a:t>AbsorptioMax</a:t>
            </a:r>
            <a:r>
              <a:rPr lang="en-IN" sz="1350" b="1" dirty="0">
                <a:solidFill>
                  <a:schemeClr val="accent1">
                    <a:lumMod val="75000"/>
                  </a:schemeClr>
                </a:solidFill>
                <a:latin typeface="Cambria" panose="02040503050406030204" pitchFamily="18" charset="0"/>
                <a:ea typeface="Cambria" panose="02040503050406030204" pitchFamily="18" charset="0"/>
              </a:rPr>
              <a:t>(nm)</a:t>
            </a:r>
          </a:p>
        </p:txBody>
      </p:sp>
      <p:sp>
        <p:nvSpPr>
          <p:cNvPr id="6" name="AutoShape 2">
            <a:extLst>
              <a:ext uri="{FF2B5EF4-FFF2-40B4-BE49-F238E27FC236}">
                <a16:creationId xmlns:a16="http://schemas.microsoft.com/office/drawing/2014/main" id="{F61652FB-1D44-05E2-0E1F-53EB20DB7E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A9EB7703-9297-CE16-F9F0-3D51F1787696}"/>
              </a:ext>
            </a:extLst>
          </p:cNvPr>
          <p:cNvPicPr>
            <a:picLocks noChangeAspect="1"/>
          </p:cNvPicPr>
          <p:nvPr/>
        </p:nvPicPr>
        <p:blipFill>
          <a:blip r:embed="rId2"/>
          <a:stretch>
            <a:fillRect/>
          </a:stretch>
        </p:blipFill>
        <p:spPr>
          <a:xfrm>
            <a:off x="6628589" y="4601155"/>
            <a:ext cx="2773590" cy="2205542"/>
          </a:xfrm>
          <a:prstGeom prst="rect">
            <a:avLst/>
          </a:prstGeom>
        </p:spPr>
      </p:pic>
      <p:pic>
        <p:nvPicPr>
          <p:cNvPr id="21" name="Picture 20">
            <a:extLst>
              <a:ext uri="{FF2B5EF4-FFF2-40B4-BE49-F238E27FC236}">
                <a16:creationId xmlns:a16="http://schemas.microsoft.com/office/drawing/2014/main" id="{9DC7876F-2B7E-5DEA-65C2-7AB75CD7DF75}"/>
              </a:ext>
            </a:extLst>
          </p:cNvPr>
          <p:cNvPicPr>
            <a:picLocks noChangeAspect="1"/>
          </p:cNvPicPr>
          <p:nvPr/>
        </p:nvPicPr>
        <p:blipFill>
          <a:blip r:embed="rId3"/>
          <a:stretch>
            <a:fillRect/>
          </a:stretch>
        </p:blipFill>
        <p:spPr>
          <a:xfrm>
            <a:off x="3643569" y="2350474"/>
            <a:ext cx="2872412" cy="2236877"/>
          </a:xfrm>
          <a:prstGeom prst="rect">
            <a:avLst/>
          </a:prstGeom>
        </p:spPr>
      </p:pic>
      <p:pic>
        <p:nvPicPr>
          <p:cNvPr id="23" name="Picture 22">
            <a:extLst>
              <a:ext uri="{FF2B5EF4-FFF2-40B4-BE49-F238E27FC236}">
                <a16:creationId xmlns:a16="http://schemas.microsoft.com/office/drawing/2014/main" id="{41D1A7C8-3956-C8C4-1570-0F8EA6D287C3}"/>
              </a:ext>
            </a:extLst>
          </p:cNvPr>
          <p:cNvPicPr>
            <a:picLocks noChangeAspect="1"/>
          </p:cNvPicPr>
          <p:nvPr/>
        </p:nvPicPr>
        <p:blipFill>
          <a:blip r:embed="rId4"/>
          <a:stretch>
            <a:fillRect/>
          </a:stretch>
        </p:blipFill>
        <p:spPr>
          <a:xfrm>
            <a:off x="3719813" y="4590673"/>
            <a:ext cx="2845629" cy="2205541"/>
          </a:xfrm>
          <a:prstGeom prst="rect">
            <a:avLst/>
          </a:prstGeom>
        </p:spPr>
      </p:pic>
      <p:pic>
        <p:nvPicPr>
          <p:cNvPr id="24" name="Picture 23">
            <a:extLst>
              <a:ext uri="{FF2B5EF4-FFF2-40B4-BE49-F238E27FC236}">
                <a16:creationId xmlns:a16="http://schemas.microsoft.com/office/drawing/2014/main" id="{1306543F-C944-464A-D688-9BA325DBAEDE}"/>
              </a:ext>
            </a:extLst>
          </p:cNvPr>
          <p:cNvPicPr>
            <a:picLocks noChangeAspect="1"/>
          </p:cNvPicPr>
          <p:nvPr/>
        </p:nvPicPr>
        <p:blipFill>
          <a:blip r:embed="rId5"/>
          <a:stretch>
            <a:fillRect/>
          </a:stretch>
        </p:blipFill>
        <p:spPr>
          <a:xfrm>
            <a:off x="6669649" y="61786"/>
            <a:ext cx="2773591" cy="2195059"/>
          </a:xfrm>
          <a:prstGeom prst="rect">
            <a:avLst/>
          </a:prstGeom>
        </p:spPr>
      </p:pic>
      <p:pic>
        <p:nvPicPr>
          <p:cNvPr id="25" name="Picture 24">
            <a:extLst>
              <a:ext uri="{FF2B5EF4-FFF2-40B4-BE49-F238E27FC236}">
                <a16:creationId xmlns:a16="http://schemas.microsoft.com/office/drawing/2014/main" id="{E5427DD6-CE4C-016A-A5E9-2D9B2E910024}"/>
              </a:ext>
            </a:extLst>
          </p:cNvPr>
          <p:cNvPicPr>
            <a:picLocks noChangeAspect="1"/>
          </p:cNvPicPr>
          <p:nvPr/>
        </p:nvPicPr>
        <p:blipFill>
          <a:blip r:embed="rId6"/>
          <a:stretch>
            <a:fillRect/>
          </a:stretch>
        </p:blipFill>
        <p:spPr>
          <a:xfrm>
            <a:off x="6636263" y="2326229"/>
            <a:ext cx="2773589" cy="2205542"/>
          </a:xfrm>
          <a:prstGeom prst="rect">
            <a:avLst/>
          </a:prstGeom>
        </p:spPr>
      </p:pic>
      <p:pic>
        <p:nvPicPr>
          <p:cNvPr id="28" name="Picture 27">
            <a:extLst>
              <a:ext uri="{FF2B5EF4-FFF2-40B4-BE49-F238E27FC236}">
                <a16:creationId xmlns:a16="http://schemas.microsoft.com/office/drawing/2014/main" id="{32CB4B77-E007-0457-8E4C-0541F03FEFD1}"/>
              </a:ext>
            </a:extLst>
          </p:cNvPr>
          <p:cNvPicPr>
            <a:picLocks noChangeAspect="1"/>
          </p:cNvPicPr>
          <p:nvPr/>
        </p:nvPicPr>
        <p:blipFill>
          <a:blip r:embed="rId7"/>
          <a:stretch>
            <a:fillRect/>
          </a:stretch>
        </p:blipFill>
        <p:spPr>
          <a:xfrm>
            <a:off x="9409852" y="2441402"/>
            <a:ext cx="2693426" cy="2055019"/>
          </a:xfrm>
          <a:prstGeom prst="rect">
            <a:avLst/>
          </a:prstGeom>
        </p:spPr>
      </p:pic>
      <p:grpSp>
        <p:nvGrpSpPr>
          <p:cNvPr id="3" name="Group 2">
            <a:extLst>
              <a:ext uri="{FF2B5EF4-FFF2-40B4-BE49-F238E27FC236}">
                <a16:creationId xmlns:a16="http://schemas.microsoft.com/office/drawing/2014/main" id="{DB13315B-1370-3906-5768-3EA03570C3B6}"/>
              </a:ext>
            </a:extLst>
          </p:cNvPr>
          <p:cNvGrpSpPr/>
          <p:nvPr/>
        </p:nvGrpSpPr>
        <p:grpSpPr>
          <a:xfrm>
            <a:off x="3719813" y="61786"/>
            <a:ext cx="2908776" cy="2214569"/>
            <a:chOff x="4028451" y="31861"/>
            <a:chExt cx="2908776" cy="2214569"/>
          </a:xfrm>
        </p:grpSpPr>
        <p:pic>
          <p:nvPicPr>
            <p:cNvPr id="26" name="Picture 25">
              <a:extLst>
                <a:ext uri="{FF2B5EF4-FFF2-40B4-BE49-F238E27FC236}">
                  <a16:creationId xmlns:a16="http://schemas.microsoft.com/office/drawing/2014/main" id="{7C5F1F6D-E6AE-8F8B-EC3E-D1143D97CEB8}"/>
                </a:ext>
              </a:extLst>
            </p:cNvPr>
            <p:cNvPicPr>
              <a:picLocks noChangeAspect="1"/>
            </p:cNvPicPr>
            <p:nvPr/>
          </p:nvPicPr>
          <p:blipFill>
            <a:blip r:embed="rId8"/>
            <a:stretch>
              <a:fillRect/>
            </a:stretch>
          </p:blipFill>
          <p:spPr>
            <a:xfrm>
              <a:off x="4028451" y="31861"/>
              <a:ext cx="2908776" cy="2214569"/>
            </a:xfrm>
            <a:prstGeom prst="rect">
              <a:avLst/>
            </a:prstGeom>
          </p:spPr>
        </p:pic>
        <p:pic>
          <p:nvPicPr>
            <p:cNvPr id="2" name="Picture 1">
              <a:extLst>
                <a:ext uri="{FF2B5EF4-FFF2-40B4-BE49-F238E27FC236}">
                  <a16:creationId xmlns:a16="http://schemas.microsoft.com/office/drawing/2014/main" id="{CFB3CCE3-6285-1EC5-7E09-E7C8122A4E45}"/>
                </a:ext>
              </a:extLst>
            </p:cNvPr>
            <p:cNvPicPr>
              <a:picLocks noChangeAspect="1"/>
            </p:cNvPicPr>
            <p:nvPr/>
          </p:nvPicPr>
          <p:blipFill>
            <a:blip r:embed="rId9"/>
            <a:stretch>
              <a:fillRect/>
            </a:stretch>
          </p:blipFill>
          <p:spPr>
            <a:xfrm>
              <a:off x="4368299" y="185948"/>
              <a:ext cx="1082966" cy="376350"/>
            </a:xfrm>
            <a:prstGeom prst="rect">
              <a:avLst/>
            </a:prstGeom>
          </p:spPr>
        </p:pic>
      </p:grpSp>
      <p:graphicFrame>
        <p:nvGraphicFramePr>
          <p:cNvPr id="4" name="Table 3">
            <a:extLst>
              <a:ext uri="{FF2B5EF4-FFF2-40B4-BE49-F238E27FC236}">
                <a16:creationId xmlns:a16="http://schemas.microsoft.com/office/drawing/2014/main" id="{033ACE9E-58F3-E20B-8B42-BF2A61D96400}"/>
              </a:ext>
            </a:extLst>
          </p:cNvPr>
          <p:cNvGraphicFramePr>
            <a:graphicFrameLocks noGrp="1"/>
          </p:cNvGraphicFramePr>
          <p:nvPr>
            <p:extLst>
              <p:ext uri="{D42A27DB-BD31-4B8C-83A1-F6EECF244321}">
                <p14:modId xmlns:p14="http://schemas.microsoft.com/office/powerpoint/2010/main" val="3976309853"/>
              </p:ext>
            </p:extLst>
          </p:nvPr>
        </p:nvGraphicFramePr>
        <p:xfrm>
          <a:off x="88723" y="606496"/>
          <a:ext cx="3380870" cy="5965222"/>
        </p:xfrm>
        <a:graphic>
          <a:graphicData uri="http://schemas.openxmlformats.org/drawingml/2006/table">
            <a:tbl>
              <a:tblPr>
                <a:tableStyleId>{BC89EF96-8CEA-46FF-86C4-4CE0E7609802}</a:tableStyleId>
              </a:tblPr>
              <a:tblGrid>
                <a:gridCol w="432570">
                  <a:extLst>
                    <a:ext uri="{9D8B030D-6E8A-4147-A177-3AD203B41FA5}">
                      <a16:colId xmlns:a16="http://schemas.microsoft.com/office/drawing/2014/main" val="4084760874"/>
                    </a:ext>
                  </a:extLst>
                </a:gridCol>
                <a:gridCol w="623843">
                  <a:extLst>
                    <a:ext uri="{9D8B030D-6E8A-4147-A177-3AD203B41FA5}">
                      <a16:colId xmlns:a16="http://schemas.microsoft.com/office/drawing/2014/main" val="4188641436"/>
                    </a:ext>
                  </a:extLst>
                </a:gridCol>
                <a:gridCol w="546931">
                  <a:extLst>
                    <a:ext uri="{9D8B030D-6E8A-4147-A177-3AD203B41FA5}">
                      <a16:colId xmlns:a16="http://schemas.microsoft.com/office/drawing/2014/main" val="2423579889"/>
                    </a:ext>
                  </a:extLst>
                </a:gridCol>
                <a:gridCol w="1051908">
                  <a:extLst>
                    <a:ext uri="{9D8B030D-6E8A-4147-A177-3AD203B41FA5}">
                      <a16:colId xmlns:a16="http://schemas.microsoft.com/office/drawing/2014/main" val="2102677834"/>
                    </a:ext>
                  </a:extLst>
                </a:gridCol>
                <a:gridCol w="725618">
                  <a:extLst>
                    <a:ext uri="{9D8B030D-6E8A-4147-A177-3AD203B41FA5}">
                      <a16:colId xmlns:a16="http://schemas.microsoft.com/office/drawing/2014/main" val="3875163775"/>
                    </a:ext>
                  </a:extLst>
                </a:gridCol>
              </a:tblGrid>
              <a:tr h="317052">
                <a:tc>
                  <a:txBody>
                    <a:bodyPr/>
                    <a:lstStyle/>
                    <a:p>
                      <a:pPr algn="ctr" rtl="0" fontAlgn="ctr"/>
                      <a:r>
                        <a:rPr lang="en-IN" sz="900" b="1" u="none" strike="noStrike" dirty="0">
                          <a:effectLst/>
                          <a:latin typeface="Cambira"/>
                        </a:rPr>
                        <a:t>FPs</a:t>
                      </a:r>
                      <a:endParaRPr lang="en-IN" sz="900" b="1" i="0" u="none" strike="noStrike" dirty="0">
                        <a:solidFill>
                          <a:srgbClr val="2D2E2D"/>
                        </a:solidFill>
                        <a:effectLst/>
                        <a:latin typeface="Cambira"/>
                      </a:endParaRPr>
                    </a:p>
                  </a:txBody>
                  <a:tcPr marL="8504" marR="8504" marT="8504" marB="0" anchor="ctr"/>
                </a:tc>
                <a:tc>
                  <a:txBody>
                    <a:bodyPr/>
                    <a:lstStyle/>
                    <a:p>
                      <a:pPr algn="ctr" rtl="0" fontAlgn="ctr"/>
                      <a:r>
                        <a:rPr lang="en-IN" sz="900" b="1" u="none" strike="noStrike" dirty="0">
                          <a:effectLst/>
                          <a:latin typeface="Cambira"/>
                        </a:rPr>
                        <a:t>Algorithm</a:t>
                      </a:r>
                      <a:endParaRPr lang="en-IN" sz="900" b="1" i="0" u="none" strike="noStrike" dirty="0">
                        <a:solidFill>
                          <a:srgbClr val="2D2E2D"/>
                        </a:solidFill>
                        <a:effectLst/>
                        <a:latin typeface="Cambira"/>
                      </a:endParaRPr>
                    </a:p>
                  </a:txBody>
                  <a:tcPr marL="8504" marR="8504" marT="8504" marB="0" anchor="ctr"/>
                </a:tc>
                <a:tc>
                  <a:txBody>
                    <a:bodyPr/>
                    <a:lstStyle/>
                    <a:p>
                      <a:pPr algn="ctr" rtl="0" fontAlgn="ctr"/>
                      <a:r>
                        <a:rPr lang="en-IN" sz="900" b="1" u="none" strike="noStrike" dirty="0">
                          <a:effectLst/>
                          <a:latin typeface="Cambira"/>
                        </a:rPr>
                        <a:t>r2_score</a:t>
                      </a:r>
                      <a:endParaRPr lang="en-IN" sz="900" b="1" i="0" u="none" strike="noStrike" dirty="0">
                        <a:solidFill>
                          <a:srgbClr val="2D2E2D"/>
                        </a:solidFill>
                        <a:effectLst/>
                        <a:latin typeface="Cambira"/>
                      </a:endParaRPr>
                    </a:p>
                  </a:txBody>
                  <a:tcPr marL="8504" marR="8504" marT="8504" marB="0" anchor="ctr"/>
                </a:tc>
                <a:tc gridSpan="2">
                  <a:txBody>
                    <a:bodyPr/>
                    <a:lstStyle/>
                    <a:p>
                      <a:pPr algn="ctr" rtl="0" fontAlgn="ctr"/>
                      <a:r>
                        <a:rPr lang="en-IN" sz="900" b="1" u="none" strike="noStrike" dirty="0">
                          <a:effectLst/>
                          <a:latin typeface="Cambira"/>
                        </a:rPr>
                        <a:t>Regression Scores</a:t>
                      </a:r>
                      <a:endParaRPr lang="en-IN" sz="900" b="1" i="0" u="none" strike="noStrike" dirty="0">
                        <a:solidFill>
                          <a:srgbClr val="2D2E2D"/>
                        </a:solidFill>
                        <a:effectLst/>
                        <a:latin typeface="Cambira"/>
                      </a:endParaRPr>
                    </a:p>
                  </a:txBody>
                  <a:tcPr marL="8504" marR="8504" marT="8504" marB="0" anchor="ctr"/>
                </a:tc>
                <a:tc hMerge="1">
                  <a:txBody>
                    <a:bodyPr/>
                    <a:lstStyle/>
                    <a:p>
                      <a:endParaRPr lang="en-IN"/>
                    </a:p>
                  </a:txBody>
                  <a:tcPr/>
                </a:tc>
                <a:extLst>
                  <a:ext uri="{0D108BD9-81ED-4DB2-BD59-A6C34878D82A}">
                    <a16:rowId xmlns:a16="http://schemas.microsoft.com/office/drawing/2014/main" val="1192064222"/>
                  </a:ext>
                </a:extLst>
              </a:tr>
              <a:tr h="259407">
                <a:tc rowSpan="21">
                  <a:txBody>
                    <a:bodyPr/>
                    <a:lstStyle/>
                    <a:p>
                      <a:pPr algn="ctr" rtl="0" fontAlgn="ctr"/>
                      <a:r>
                        <a:rPr lang="en-IN" sz="900" u="none" strike="noStrike" dirty="0">
                          <a:effectLst/>
                          <a:latin typeface="Cambira"/>
                        </a:rPr>
                        <a:t>MACCS</a:t>
                      </a:r>
                      <a:endParaRPr lang="en-IN" sz="900" b="0" i="0" u="none" strike="noStrike" dirty="0">
                        <a:solidFill>
                          <a:srgbClr val="2D2E2D"/>
                        </a:solidFill>
                        <a:effectLst/>
                        <a:latin typeface="Cambira"/>
                      </a:endParaRPr>
                    </a:p>
                  </a:txBody>
                  <a:tcPr marL="8504" marR="8504" marT="8504" marB="0" anchor="ctr"/>
                </a:tc>
                <a:tc rowSpan="3">
                  <a:txBody>
                    <a:bodyPr/>
                    <a:lstStyle/>
                    <a:p>
                      <a:pPr algn="ctr" rtl="0" fontAlgn="ctr"/>
                      <a:r>
                        <a:rPr lang="en-IN" sz="900" u="none" strike="noStrike" dirty="0">
                          <a:effectLst/>
                          <a:latin typeface="Cambira"/>
                        </a:rPr>
                        <a:t>Random Forest Regression</a:t>
                      </a:r>
                      <a:endParaRPr lang="en-IN" sz="900" b="0" i="0" u="none" strike="noStrike" dirty="0">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0.93</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14.88</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4007315446"/>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726.32</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828875967"/>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0.93</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876355228"/>
                  </a:ext>
                </a:extLst>
              </a:tr>
              <a:tr h="259407">
                <a:tc vMerge="1">
                  <a:txBody>
                    <a:bodyPr/>
                    <a:lstStyle/>
                    <a:p>
                      <a:endParaRPr lang="en-IN"/>
                    </a:p>
                  </a:txBody>
                  <a:tcPr/>
                </a:tc>
                <a:tc rowSpan="3">
                  <a:txBody>
                    <a:bodyPr/>
                    <a:lstStyle/>
                    <a:p>
                      <a:pPr algn="ctr" rtl="0" fontAlgn="ctr"/>
                      <a:r>
                        <a:rPr lang="en-IN" sz="900" u="none" strike="noStrike" dirty="0">
                          <a:effectLst/>
                          <a:latin typeface="Cambira"/>
                        </a:rPr>
                        <a:t>Support Vector Regression</a:t>
                      </a:r>
                      <a:endParaRPr lang="en-IN" sz="900" b="0" i="0" u="none" strike="noStrike" dirty="0">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0.51</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47.63</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4084671638"/>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4794.95</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266183028"/>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a:effectLst/>
                          <a:latin typeface="Cambira"/>
                        </a:rPr>
                        <a:t>0.51</a:t>
                      </a:r>
                      <a:endParaRPr lang="en-IN" sz="900" b="0" i="0" u="none" strike="noStrike">
                        <a:solidFill>
                          <a:srgbClr val="2D2E2D"/>
                        </a:solidFill>
                        <a:effectLst/>
                        <a:latin typeface="Cambira"/>
                      </a:endParaRPr>
                    </a:p>
                  </a:txBody>
                  <a:tcPr marL="8504" marR="8504" marT="8504" marB="0" anchor="ctr"/>
                </a:tc>
                <a:extLst>
                  <a:ext uri="{0D108BD9-81ED-4DB2-BD59-A6C34878D82A}">
                    <a16:rowId xmlns:a16="http://schemas.microsoft.com/office/drawing/2014/main" val="3653494490"/>
                  </a:ext>
                </a:extLst>
              </a:tr>
              <a:tr h="259407">
                <a:tc vMerge="1">
                  <a:txBody>
                    <a:bodyPr/>
                    <a:lstStyle/>
                    <a:p>
                      <a:endParaRPr lang="en-IN"/>
                    </a:p>
                  </a:txBody>
                  <a:tcPr/>
                </a:tc>
                <a:tc rowSpan="3">
                  <a:txBody>
                    <a:bodyPr/>
                    <a:lstStyle/>
                    <a:p>
                      <a:pPr algn="ctr" rtl="0" fontAlgn="ctr"/>
                      <a:r>
                        <a:rPr lang="en-IN" sz="900" u="none" strike="noStrike" dirty="0" err="1">
                          <a:effectLst/>
                          <a:latin typeface="Cambira"/>
                        </a:rPr>
                        <a:t>ElasticNet</a:t>
                      </a:r>
                      <a:r>
                        <a:rPr lang="en-IN" sz="900" u="none" strike="noStrike" dirty="0">
                          <a:effectLst/>
                          <a:latin typeface="Cambira"/>
                        </a:rPr>
                        <a:t> Regression</a:t>
                      </a:r>
                      <a:endParaRPr lang="en-IN" sz="900" b="0" i="0" u="none" strike="noStrike" dirty="0">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0.49</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a:effectLst/>
                          <a:latin typeface="Cambira"/>
                        </a:rPr>
                        <a:t>52.35</a:t>
                      </a:r>
                      <a:endParaRPr lang="en-IN" sz="900" b="0" i="0" u="none" strike="noStrike">
                        <a:solidFill>
                          <a:srgbClr val="2D2E2D"/>
                        </a:solidFill>
                        <a:effectLst/>
                        <a:latin typeface="Cambira"/>
                      </a:endParaRPr>
                    </a:p>
                  </a:txBody>
                  <a:tcPr marL="8504" marR="8504" marT="8504" marB="0" anchor="ctr"/>
                </a:tc>
                <a:extLst>
                  <a:ext uri="{0D108BD9-81ED-4DB2-BD59-A6C34878D82A}">
                    <a16:rowId xmlns:a16="http://schemas.microsoft.com/office/drawing/2014/main" val="4105833056"/>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4989.48</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4157378142"/>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0.49</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4049243639"/>
                  </a:ext>
                </a:extLst>
              </a:tr>
              <a:tr h="259407">
                <a:tc vMerge="1">
                  <a:txBody>
                    <a:bodyPr/>
                    <a:lstStyle/>
                    <a:p>
                      <a:endParaRPr lang="en-IN"/>
                    </a:p>
                  </a:txBody>
                  <a:tcPr/>
                </a:tc>
                <a:tc rowSpan="3">
                  <a:txBody>
                    <a:bodyPr/>
                    <a:lstStyle/>
                    <a:p>
                      <a:pPr algn="ctr" rtl="0" fontAlgn="ctr"/>
                      <a:r>
                        <a:rPr lang="en-IN" sz="900" u="none" strike="noStrike">
                          <a:effectLst/>
                          <a:latin typeface="Cambira"/>
                        </a:rPr>
                        <a:t>Lasso Regression</a:t>
                      </a:r>
                      <a:endParaRPr lang="en-IN" sz="900" b="0" i="0" u="none" strike="noStrike">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0.59</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8504" marR="8504" marT="8504" marB="0" anchor="ctr"/>
                </a:tc>
                <a:tc>
                  <a:txBody>
                    <a:bodyPr/>
                    <a:lstStyle/>
                    <a:p>
                      <a:pPr algn="ctr" rtl="0" fontAlgn="ctr"/>
                      <a:r>
                        <a:rPr lang="en-IN" sz="900" b="0" u="none" strike="noStrike">
                          <a:effectLst/>
                          <a:latin typeface="Cambira"/>
                        </a:rPr>
                        <a:t>47.16</a:t>
                      </a:r>
                      <a:endParaRPr lang="en-IN" sz="900" b="0" i="0" u="none" strike="noStrike">
                        <a:solidFill>
                          <a:srgbClr val="2D2E2D"/>
                        </a:solidFill>
                        <a:effectLst/>
                        <a:latin typeface="Cambira"/>
                      </a:endParaRPr>
                    </a:p>
                  </a:txBody>
                  <a:tcPr marL="8504" marR="8504" marT="8504" marB="0" anchor="ctr"/>
                </a:tc>
                <a:extLst>
                  <a:ext uri="{0D108BD9-81ED-4DB2-BD59-A6C34878D82A}">
                    <a16:rowId xmlns:a16="http://schemas.microsoft.com/office/drawing/2014/main" val="1017282468"/>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a:effectLst/>
                          <a:latin typeface="Cambira"/>
                        </a:rPr>
                        <a:t>4023.04</a:t>
                      </a:r>
                      <a:endParaRPr lang="en-IN" sz="900" b="0" i="0" u="none" strike="noStrike">
                        <a:solidFill>
                          <a:srgbClr val="2D2E2D"/>
                        </a:solidFill>
                        <a:effectLst/>
                        <a:latin typeface="Cambira"/>
                      </a:endParaRPr>
                    </a:p>
                  </a:txBody>
                  <a:tcPr marL="8504" marR="8504" marT="8504" marB="0" anchor="ctr"/>
                </a:tc>
                <a:extLst>
                  <a:ext uri="{0D108BD9-81ED-4DB2-BD59-A6C34878D82A}">
                    <a16:rowId xmlns:a16="http://schemas.microsoft.com/office/drawing/2014/main" val="2191350736"/>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a:effectLst/>
                          <a:latin typeface="Cambira"/>
                        </a:rPr>
                        <a:t>0.59</a:t>
                      </a:r>
                      <a:endParaRPr lang="en-IN" sz="900" b="0" i="0" u="none" strike="noStrike">
                        <a:solidFill>
                          <a:srgbClr val="2D2E2D"/>
                        </a:solidFill>
                        <a:effectLst/>
                        <a:latin typeface="Cambira"/>
                      </a:endParaRPr>
                    </a:p>
                  </a:txBody>
                  <a:tcPr marL="8504" marR="8504" marT="8504" marB="0" anchor="ctr"/>
                </a:tc>
                <a:extLst>
                  <a:ext uri="{0D108BD9-81ED-4DB2-BD59-A6C34878D82A}">
                    <a16:rowId xmlns:a16="http://schemas.microsoft.com/office/drawing/2014/main" val="1759941159"/>
                  </a:ext>
                </a:extLst>
              </a:tr>
              <a:tr h="259407">
                <a:tc vMerge="1">
                  <a:txBody>
                    <a:bodyPr/>
                    <a:lstStyle/>
                    <a:p>
                      <a:endParaRPr lang="en-IN"/>
                    </a:p>
                  </a:txBody>
                  <a:tcPr/>
                </a:tc>
                <a:tc rowSpan="3">
                  <a:txBody>
                    <a:bodyPr/>
                    <a:lstStyle/>
                    <a:p>
                      <a:pPr algn="ctr" rtl="0" fontAlgn="ctr"/>
                      <a:r>
                        <a:rPr lang="en-IN" sz="900" u="none" strike="noStrike">
                          <a:effectLst/>
                          <a:latin typeface="Cambira"/>
                        </a:rPr>
                        <a:t>Ridge Regression</a:t>
                      </a:r>
                      <a:endParaRPr lang="en-IN" sz="900" b="0" i="0" u="none" strike="noStrike">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0.68</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41.33</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514581406"/>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3110.49</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2251624294"/>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0.68</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2573991196"/>
                  </a:ext>
                </a:extLst>
              </a:tr>
              <a:tr h="259407">
                <a:tc vMerge="1">
                  <a:txBody>
                    <a:bodyPr/>
                    <a:lstStyle/>
                    <a:p>
                      <a:endParaRPr lang="en-IN"/>
                    </a:p>
                  </a:txBody>
                  <a:tcPr/>
                </a:tc>
                <a:tc rowSpan="3">
                  <a:txBody>
                    <a:bodyPr/>
                    <a:lstStyle/>
                    <a:p>
                      <a:pPr algn="ctr" rtl="0" fontAlgn="ctr"/>
                      <a:r>
                        <a:rPr lang="en-IN" sz="900" u="none" strike="noStrike">
                          <a:effectLst/>
                          <a:latin typeface="Cambira"/>
                        </a:rPr>
                        <a:t>Decision Tree Regression</a:t>
                      </a:r>
                      <a:endParaRPr lang="en-IN" sz="900" b="0" i="0" u="none" strike="noStrike">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0.88</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17.09</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1525766426"/>
                  </a:ext>
                </a:extLst>
              </a:tr>
              <a:tr h="2594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1207.82</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1135416519"/>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0.88</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1889259888"/>
                  </a:ext>
                </a:extLst>
              </a:tr>
              <a:tr h="259407">
                <a:tc vMerge="1">
                  <a:txBody>
                    <a:bodyPr/>
                    <a:lstStyle/>
                    <a:p>
                      <a:endParaRPr lang="en-IN"/>
                    </a:p>
                  </a:txBody>
                  <a:tcPr/>
                </a:tc>
                <a:tc rowSpan="3">
                  <a:txBody>
                    <a:bodyPr/>
                    <a:lstStyle/>
                    <a:p>
                      <a:pPr algn="ctr" rtl="0" fontAlgn="ctr"/>
                      <a:r>
                        <a:rPr lang="en-IN" sz="900" u="none" strike="noStrike">
                          <a:effectLst/>
                          <a:latin typeface="Cambira"/>
                        </a:rPr>
                        <a:t>K-Nearest Neighbors Regression</a:t>
                      </a:r>
                      <a:endParaRPr lang="en-IN" sz="900" b="0" i="0" u="none" strike="noStrike">
                        <a:solidFill>
                          <a:srgbClr val="2D2E2D"/>
                        </a:solidFill>
                        <a:effectLst/>
                        <a:latin typeface="Cambira"/>
                      </a:endParaRPr>
                    </a:p>
                  </a:txBody>
                  <a:tcPr marL="8504" marR="8504" marT="8504" marB="0" anchor="ctr"/>
                </a:tc>
                <a:tc rowSpan="3">
                  <a:txBody>
                    <a:bodyPr/>
                    <a:lstStyle/>
                    <a:p>
                      <a:pPr algn="ctr" rtl="0" fontAlgn="ctr"/>
                      <a:r>
                        <a:rPr lang="en-IN" sz="900" b="1" u="none" strike="noStrike" dirty="0">
                          <a:effectLst/>
                          <a:latin typeface="Cambira"/>
                        </a:rPr>
                        <a:t>0.85</a:t>
                      </a:r>
                      <a:endParaRPr lang="en-IN" sz="900" b="1" i="0" u="none" strike="noStrike" dirty="0">
                        <a:solidFill>
                          <a:srgbClr val="2D2E2D"/>
                        </a:solidFill>
                        <a:effectLst/>
                        <a:latin typeface="Cambira"/>
                      </a:endParaRPr>
                    </a:p>
                  </a:txBody>
                  <a:tcPr marL="8504" marR="8504" marT="8504"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24.02</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2500315033"/>
                  </a:ext>
                </a:extLst>
              </a:tr>
              <a:tr h="36922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1425.10</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2838644858"/>
                  </a:ext>
                </a:extLst>
              </a:tr>
              <a:tr h="27237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8504" marR="8504" marT="8504" marB="0" anchor="ctr"/>
                </a:tc>
                <a:tc>
                  <a:txBody>
                    <a:bodyPr/>
                    <a:lstStyle/>
                    <a:p>
                      <a:pPr algn="ctr" rtl="0" fontAlgn="ctr"/>
                      <a:r>
                        <a:rPr lang="en-IN" sz="900" b="0" u="none" strike="noStrike" dirty="0">
                          <a:effectLst/>
                          <a:latin typeface="Cambira"/>
                        </a:rPr>
                        <a:t>0.85</a:t>
                      </a:r>
                      <a:endParaRPr lang="en-IN" sz="900" b="0" i="0" u="none" strike="noStrike" dirty="0">
                        <a:solidFill>
                          <a:srgbClr val="2D2E2D"/>
                        </a:solidFill>
                        <a:effectLst/>
                        <a:latin typeface="Cambira"/>
                      </a:endParaRPr>
                    </a:p>
                  </a:txBody>
                  <a:tcPr marL="8504" marR="8504" marT="8504" marB="0" anchor="ctr"/>
                </a:tc>
                <a:extLst>
                  <a:ext uri="{0D108BD9-81ED-4DB2-BD59-A6C34878D82A}">
                    <a16:rowId xmlns:a16="http://schemas.microsoft.com/office/drawing/2014/main" val="3069046496"/>
                  </a:ext>
                </a:extLst>
              </a:tr>
            </a:tbl>
          </a:graphicData>
        </a:graphic>
      </p:graphicFrame>
    </p:spTree>
    <p:extLst>
      <p:ext uri="{BB962C8B-B14F-4D97-AF65-F5344CB8AC3E}">
        <p14:creationId xmlns:p14="http://schemas.microsoft.com/office/powerpoint/2010/main" val="288061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A30630-F4C9-2C99-31D1-7EB13DF364CD}"/>
              </a:ext>
            </a:extLst>
          </p:cNvPr>
          <p:cNvSpPr txBox="1"/>
          <p:nvPr/>
        </p:nvSpPr>
        <p:spPr>
          <a:xfrm>
            <a:off x="84904" y="424495"/>
            <a:ext cx="3823043" cy="300082"/>
          </a:xfrm>
          <a:prstGeom prst="rect">
            <a:avLst/>
          </a:prstGeom>
          <a:noFill/>
        </p:spPr>
        <p:txBody>
          <a:bodyPr wrap="square">
            <a:spAutoFit/>
          </a:bodyPr>
          <a:lstStyle/>
          <a:p>
            <a:r>
              <a:rPr lang="en-IN" sz="1350" b="1" dirty="0" err="1">
                <a:solidFill>
                  <a:schemeClr val="accent1">
                    <a:lumMod val="75000"/>
                  </a:schemeClr>
                </a:solidFill>
                <a:latin typeface="Cambria" panose="02040503050406030204" pitchFamily="18" charset="0"/>
                <a:ea typeface="Cambria" panose="02040503050406030204" pitchFamily="18" charset="0"/>
              </a:rPr>
              <a:t>RegressionScores</a:t>
            </a:r>
            <a:r>
              <a:rPr lang="en-IN" sz="1350" b="1" dirty="0">
                <a:solidFill>
                  <a:schemeClr val="accent1">
                    <a:lumMod val="75000"/>
                  </a:schemeClr>
                </a:solidFill>
                <a:latin typeface="Cambria" panose="02040503050406030204" pitchFamily="18" charset="0"/>
                <a:ea typeface="Cambria" panose="02040503050406030204" pitchFamily="18" charset="0"/>
              </a:rPr>
              <a:t>_</a:t>
            </a:r>
            <a:r>
              <a:rPr lang="en-IN" sz="1350" b="1" u="none" strike="noStrike" dirty="0">
                <a:solidFill>
                  <a:schemeClr val="accent1">
                    <a:lumMod val="75000"/>
                  </a:schemeClr>
                </a:solidFill>
                <a:effectLst/>
                <a:latin typeface="Cambria" panose="02040503050406030204" pitchFamily="18" charset="0"/>
                <a:ea typeface="Cambria" panose="02040503050406030204" pitchFamily="18" charset="0"/>
              </a:rPr>
              <a:t> </a:t>
            </a:r>
            <a:r>
              <a:rPr lang="en-IN" sz="1350" b="1" u="none" strike="noStrike" dirty="0" err="1">
                <a:solidFill>
                  <a:schemeClr val="accent1">
                    <a:lumMod val="75000"/>
                  </a:schemeClr>
                </a:solidFill>
                <a:effectLst/>
                <a:latin typeface="Cambria" panose="02040503050406030204" pitchFamily="18" charset="0"/>
                <a:ea typeface="Cambria" panose="02040503050406030204" pitchFamily="18" charset="0"/>
              </a:rPr>
              <a:t>Morgan:</a:t>
            </a:r>
            <a:r>
              <a:rPr lang="en-IN" sz="1350" b="1" dirty="0" err="1">
                <a:solidFill>
                  <a:schemeClr val="accent1">
                    <a:lumMod val="75000"/>
                  </a:schemeClr>
                </a:solidFill>
                <a:latin typeface="Cambria" panose="02040503050406030204" pitchFamily="18" charset="0"/>
                <a:ea typeface="Cambria" panose="02040503050406030204" pitchFamily="18" charset="0"/>
              </a:rPr>
              <a:t>AbsorptioMax</a:t>
            </a:r>
            <a:r>
              <a:rPr lang="en-IN" sz="1350" b="1" dirty="0">
                <a:solidFill>
                  <a:schemeClr val="accent1">
                    <a:lumMod val="75000"/>
                  </a:schemeClr>
                </a:solidFill>
                <a:latin typeface="Cambria" panose="02040503050406030204" pitchFamily="18" charset="0"/>
                <a:ea typeface="Cambria" panose="02040503050406030204" pitchFamily="18" charset="0"/>
              </a:rPr>
              <a:t>(nm)</a:t>
            </a:r>
          </a:p>
        </p:txBody>
      </p:sp>
      <p:sp>
        <p:nvSpPr>
          <p:cNvPr id="6" name="AutoShape 2">
            <a:extLst>
              <a:ext uri="{FF2B5EF4-FFF2-40B4-BE49-F238E27FC236}">
                <a16:creationId xmlns:a16="http://schemas.microsoft.com/office/drawing/2014/main" id="{F61652FB-1D44-05E2-0E1F-53EB20DB7E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8D758DD1-DD01-62BE-5A1F-EB226B23A064}"/>
              </a:ext>
            </a:extLst>
          </p:cNvPr>
          <p:cNvPicPr>
            <a:picLocks noChangeAspect="1"/>
          </p:cNvPicPr>
          <p:nvPr/>
        </p:nvPicPr>
        <p:blipFill>
          <a:blip r:embed="rId2"/>
          <a:stretch>
            <a:fillRect/>
          </a:stretch>
        </p:blipFill>
        <p:spPr>
          <a:xfrm>
            <a:off x="3909619" y="2302738"/>
            <a:ext cx="2983336" cy="2182471"/>
          </a:xfrm>
          <a:prstGeom prst="rect">
            <a:avLst/>
          </a:prstGeom>
        </p:spPr>
      </p:pic>
      <p:pic>
        <p:nvPicPr>
          <p:cNvPr id="7" name="Picture 6">
            <a:extLst>
              <a:ext uri="{FF2B5EF4-FFF2-40B4-BE49-F238E27FC236}">
                <a16:creationId xmlns:a16="http://schemas.microsoft.com/office/drawing/2014/main" id="{B475273E-C56F-7A3B-127C-DEDCBBABD4D3}"/>
              </a:ext>
            </a:extLst>
          </p:cNvPr>
          <p:cNvPicPr>
            <a:picLocks noChangeAspect="1"/>
          </p:cNvPicPr>
          <p:nvPr/>
        </p:nvPicPr>
        <p:blipFill>
          <a:blip r:embed="rId3"/>
          <a:stretch>
            <a:fillRect/>
          </a:stretch>
        </p:blipFill>
        <p:spPr>
          <a:xfrm>
            <a:off x="6888957" y="4571649"/>
            <a:ext cx="2692257" cy="2175046"/>
          </a:xfrm>
          <a:prstGeom prst="rect">
            <a:avLst/>
          </a:prstGeom>
        </p:spPr>
      </p:pic>
      <p:pic>
        <p:nvPicPr>
          <p:cNvPr id="9" name="Picture 8">
            <a:extLst>
              <a:ext uri="{FF2B5EF4-FFF2-40B4-BE49-F238E27FC236}">
                <a16:creationId xmlns:a16="http://schemas.microsoft.com/office/drawing/2014/main" id="{906AD88A-43FF-47F2-50CC-FE3A1A73F3C8}"/>
              </a:ext>
            </a:extLst>
          </p:cNvPr>
          <p:cNvPicPr>
            <a:picLocks noChangeAspect="1"/>
          </p:cNvPicPr>
          <p:nvPr/>
        </p:nvPicPr>
        <p:blipFill>
          <a:blip r:embed="rId4"/>
          <a:stretch>
            <a:fillRect/>
          </a:stretch>
        </p:blipFill>
        <p:spPr>
          <a:xfrm>
            <a:off x="3907947" y="4512535"/>
            <a:ext cx="2981010" cy="2309573"/>
          </a:xfrm>
          <a:prstGeom prst="rect">
            <a:avLst/>
          </a:prstGeom>
        </p:spPr>
      </p:pic>
      <p:pic>
        <p:nvPicPr>
          <p:cNvPr id="11" name="Picture 10">
            <a:extLst>
              <a:ext uri="{FF2B5EF4-FFF2-40B4-BE49-F238E27FC236}">
                <a16:creationId xmlns:a16="http://schemas.microsoft.com/office/drawing/2014/main" id="{5121ED61-25A6-3579-BE09-D94B92BCCD8A}"/>
              </a:ext>
            </a:extLst>
          </p:cNvPr>
          <p:cNvPicPr>
            <a:picLocks noChangeAspect="1"/>
          </p:cNvPicPr>
          <p:nvPr/>
        </p:nvPicPr>
        <p:blipFill rotWithShape="1">
          <a:blip r:embed="rId5"/>
          <a:srcRect r="2164"/>
          <a:stretch/>
        </p:blipFill>
        <p:spPr>
          <a:xfrm>
            <a:off x="6829415" y="2275412"/>
            <a:ext cx="2692257" cy="2209797"/>
          </a:xfrm>
          <a:prstGeom prst="rect">
            <a:avLst/>
          </a:prstGeom>
        </p:spPr>
      </p:pic>
      <p:pic>
        <p:nvPicPr>
          <p:cNvPr id="16" name="Picture 15">
            <a:extLst>
              <a:ext uri="{FF2B5EF4-FFF2-40B4-BE49-F238E27FC236}">
                <a16:creationId xmlns:a16="http://schemas.microsoft.com/office/drawing/2014/main" id="{09A2E54C-E024-1433-89F7-B1AED8106137}"/>
              </a:ext>
            </a:extLst>
          </p:cNvPr>
          <p:cNvPicPr>
            <a:picLocks noChangeAspect="1"/>
          </p:cNvPicPr>
          <p:nvPr/>
        </p:nvPicPr>
        <p:blipFill>
          <a:blip r:embed="rId6"/>
          <a:stretch>
            <a:fillRect/>
          </a:stretch>
        </p:blipFill>
        <p:spPr>
          <a:xfrm>
            <a:off x="6981957" y="47407"/>
            <a:ext cx="2632715" cy="2231685"/>
          </a:xfrm>
          <a:prstGeom prst="rect">
            <a:avLst/>
          </a:prstGeom>
        </p:spPr>
      </p:pic>
      <p:pic>
        <p:nvPicPr>
          <p:cNvPr id="18" name="Picture 17">
            <a:extLst>
              <a:ext uri="{FF2B5EF4-FFF2-40B4-BE49-F238E27FC236}">
                <a16:creationId xmlns:a16="http://schemas.microsoft.com/office/drawing/2014/main" id="{6D2C0CAC-3835-0B71-C723-A638404A854E}"/>
              </a:ext>
            </a:extLst>
          </p:cNvPr>
          <p:cNvPicPr>
            <a:picLocks noChangeAspect="1"/>
          </p:cNvPicPr>
          <p:nvPr/>
        </p:nvPicPr>
        <p:blipFill>
          <a:blip r:embed="rId7"/>
          <a:stretch>
            <a:fillRect/>
          </a:stretch>
        </p:blipFill>
        <p:spPr>
          <a:xfrm>
            <a:off x="9614672" y="2302738"/>
            <a:ext cx="2577328" cy="1954287"/>
          </a:xfrm>
          <a:prstGeom prst="rect">
            <a:avLst/>
          </a:prstGeom>
        </p:spPr>
      </p:pic>
      <p:grpSp>
        <p:nvGrpSpPr>
          <p:cNvPr id="4" name="Group 3">
            <a:extLst>
              <a:ext uri="{FF2B5EF4-FFF2-40B4-BE49-F238E27FC236}">
                <a16:creationId xmlns:a16="http://schemas.microsoft.com/office/drawing/2014/main" id="{F828939F-1D89-912B-6A8C-C2024D72FC19}"/>
              </a:ext>
            </a:extLst>
          </p:cNvPr>
          <p:cNvGrpSpPr/>
          <p:nvPr/>
        </p:nvGrpSpPr>
        <p:grpSpPr>
          <a:xfrm>
            <a:off x="3918669" y="111305"/>
            <a:ext cx="2983337" cy="2219347"/>
            <a:chOff x="3905620" y="56065"/>
            <a:chExt cx="2983337" cy="2219347"/>
          </a:xfrm>
        </p:grpSpPr>
        <p:pic>
          <p:nvPicPr>
            <p:cNvPr id="13" name="Picture 12">
              <a:extLst>
                <a:ext uri="{FF2B5EF4-FFF2-40B4-BE49-F238E27FC236}">
                  <a16:creationId xmlns:a16="http://schemas.microsoft.com/office/drawing/2014/main" id="{3670F2B8-97C9-E584-A79F-E0D11AAE9911}"/>
                </a:ext>
              </a:extLst>
            </p:cNvPr>
            <p:cNvPicPr>
              <a:picLocks noChangeAspect="1"/>
            </p:cNvPicPr>
            <p:nvPr/>
          </p:nvPicPr>
          <p:blipFill>
            <a:blip r:embed="rId8"/>
            <a:stretch>
              <a:fillRect/>
            </a:stretch>
          </p:blipFill>
          <p:spPr>
            <a:xfrm>
              <a:off x="3905620" y="56065"/>
              <a:ext cx="2983337" cy="2219347"/>
            </a:xfrm>
            <a:prstGeom prst="rect">
              <a:avLst/>
            </a:prstGeom>
          </p:spPr>
        </p:pic>
        <p:pic>
          <p:nvPicPr>
            <p:cNvPr id="2" name="Picture 1">
              <a:extLst>
                <a:ext uri="{FF2B5EF4-FFF2-40B4-BE49-F238E27FC236}">
                  <a16:creationId xmlns:a16="http://schemas.microsoft.com/office/drawing/2014/main" id="{5E95A679-1C99-8BA2-7421-6204AE7E5DF7}"/>
                </a:ext>
              </a:extLst>
            </p:cNvPr>
            <p:cNvPicPr>
              <a:picLocks noChangeAspect="1"/>
            </p:cNvPicPr>
            <p:nvPr/>
          </p:nvPicPr>
          <p:blipFill>
            <a:blip r:embed="rId9"/>
            <a:stretch>
              <a:fillRect/>
            </a:stretch>
          </p:blipFill>
          <p:spPr>
            <a:xfrm>
              <a:off x="4268147" y="219913"/>
              <a:ext cx="1082966" cy="376350"/>
            </a:xfrm>
            <a:prstGeom prst="rect">
              <a:avLst/>
            </a:prstGeom>
          </p:spPr>
        </p:pic>
      </p:grpSp>
      <p:graphicFrame>
        <p:nvGraphicFramePr>
          <p:cNvPr id="10" name="Table 9">
            <a:extLst>
              <a:ext uri="{FF2B5EF4-FFF2-40B4-BE49-F238E27FC236}">
                <a16:creationId xmlns:a16="http://schemas.microsoft.com/office/drawing/2014/main" id="{68C65A7F-B7E8-2DDF-6A38-F945E3E87208}"/>
              </a:ext>
            </a:extLst>
          </p:cNvPr>
          <p:cNvGraphicFramePr>
            <a:graphicFrameLocks noGrp="1"/>
          </p:cNvGraphicFramePr>
          <p:nvPr>
            <p:extLst>
              <p:ext uri="{D42A27DB-BD31-4B8C-83A1-F6EECF244321}">
                <p14:modId xmlns:p14="http://schemas.microsoft.com/office/powerpoint/2010/main" val="2845749312"/>
              </p:ext>
            </p:extLst>
          </p:nvPr>
        </p:nvGraphicFramePr>
        <p:xfrm>
          <a:off x="159580" y="811017"/>
          <a:ext cx="3593741" cy="5780403"/>
        </p:xfrm>
        <a:graphic>
          <a:graphicData uri="http://schemas.openxmlformats.org/drawingml/2006/table">
            <a:tbl>
              <a:tblPr>
                <a:tableStyleId>{BC89EF96-8CEA-46FF-86C4-4CE0E7609802}</a:tableStyleId>
              </a:tblPr>
              <a:tblGrid>
                <a:gridCol w="456827">
                  <a:extLst>
                    <a:ext uri="{9D8B030D-6E8A-4147-A177-3AD203B41FA5}">
                      <a16:colId xmlns:a16="http://schemas.microsoft.com/office/drawing/2014/main" val="3692896108"/>
                    </a:ext>
                  </a:extLst>
                </a:gridCol>
                <a:gridCol w="785103">
                  <a:extLst>
                    <a:ext uri="{9D8B030D-6E8A-4147-A177-3AD203B41FA5}">
                      <a16:colId xmlns:a16="http://schemas.microsoft.com/office/drawing/2014/main" val="1120067818"/>
                    </a:ext>
                  </a:extLst>
                </a:gridCol>
                <a:gridCol w="521569">
                  <a:extLst>
                    <a:ext uri="{9D8B030D-6E8A-4147-A177-3AD203B41FA5}">
                      <a16:colId xmlns:a16="http://schemas.microsoft.com/office/drawing/2014/main" val="1662149223"/>
                    </a:ext>
                  </a:extLst>
                </a:gridCol>
                <a:gridCol w="1087899">
                  <a:extLst>
                    <a:ext uri="{9D8B030D-6E8A-4147-A177-3AD203B41FA5}">
                      <a16:colId xmlns:a16="http://schemas.microsoft.com/office/drawing/2014/main" val="4207632224"/>
                    </a:ext>
                  </a:extLst>
                </a:gridCol>
                <a:gridCol w="742343">
                  <a:extLst>
                    <a:ext uri="{9D8B030D-6E8A-4147-A177-3AD203B41FA5}">
                      <a16:colId xmlns:a16="http://schemas.microsoft.com/office/drawing/2014/main" val="2516781107"/>
                    </a:ext>
                  </a:extLst>
                </a:gridCol>
              </a:tblGrid>
              <a:tr h="204259">
                <a:tc>
                  <a:txBody>
                    <a:bodyPr/>
                    <a:lstStyle/>
                    <a:p>
                      <a:pPr algn="ctr" rtl="0" fontAlgn="ctr"/>
                      <a:r>
                        <a:rPr lang="en-IN" sz="900" b="1" u="none" strike="noStrike" dirty="0">
                          <a:effectLst/>
                          <a:latin typeface="Cambira"/>
                        </a:rPr>
                        <a:t>FPs</a:t>
                      </a:r>
                      <a:endParaRPr lang="en-IN" sz="900" b="1" i="0" u="none" strike="noStrike" dirty="0">
                        <a:solidFill>
                          <a:srgbClr val="000000"/>
                        </a:solidFill>
                        <a:effectLst/>
                        <a:latin typeface="Cambira"/>
                      </a:endParaRPr>
                    </a:p>
                  </a:txBody>
                  <a:tcPr marL="6770" marR="6770" marT="6770" marB="0" anchor="ctr"/>
                </a:tc>
                <a:tc>
                  <a:txBody>
                    <a:bodyPr/>
                    <a:lstStyle/>
                    <a:p>
                      <a:pPr algn="ctr" rtl="0" fontAlgn="ctr"/>
                      <a:r>
                        <a:rPr lang="en-IN" sz="900" b="1" u="none" strike="noStrike" dirty="0">
                          <a:effectLst/>
                          <a:latin typeface="Cambira"/>
                        </a:rPr>
                        <a:t>Algorithm</a:t>
                      </a:r>
                      <a:endParaRPr lang="en-IN" sz="900" b="1" i="0" u="none" strike="noStrike" dirty="0">
                        <a:solidFill>
                          <a:srgbClr val="000000"/>
                        </a:solidFill>
                        <a:effectLst/>
                        <a:latin typeface="Cambira"/>
                      </a:endParaRPr>
                    </a:p>
                  </a:txBody>
                  <a:tcPr marL="6770" marR="6770" marT="6770" marB="0" anchor="ctr"/>
                </a:tc>
                <a:tc>
                  <a:txBody>
                    <a:bodyPr/>
                    <a:lstStyle/>
                    <a:p>
                      <a:pPr algn="ctr" rtl="0" fontAlgn="ctr"/>
                      <a:r>
                        <a:rPr lang="en-IN" sz="900" b="1" u="none" strike="noStrike" dirty="0">
                          <a:effectLst/>
                          <a:latin typeface="Cambira"/>
                        </a:rPr>
                        <a:t>r2_score</a:t>
                      </a:r>
                      <a:endParaRPr lang="en-IN" sz="900" b="1" i="0" u="none" strike="noStrike" dirty="0">
                        <a:solidFill>
                          <a:srgbClr val="000000"/>
                        </a:solidFill>
                        <a:effectLst/>
                        <a:latin typeface="Cambira"/>
                      </a:endParaRPr>
                    </a:p>
                  </a:txBody>
                  <a:tcPr marL="6770" marR="6770" marT="6770" marB="0" anchor="ctr"/>
                </a:tc>
                <a:tc gridSpan="2">
                  <a:txBody>
                    <a:bodyPr/>
                    <a:lstStyle/>
                    <a:p>
                      <a:pPr algn="ctr" rtl="0" fontAlgn="ctr"/>
                      <a:r>
                        <a:rPr lang="en-IN" sz="900" b="1" u="none" strike="noStrike" dirty="0">
                          <a:effectLst/>
                          <a:latin typeface="Cambira"/>
                        </a:rPr>
                        <a:t>Regression Scores</a:t>
                      </a:r>
                      <a:endParaRPr lang="en-IN" sz="900" b="1" i="0" u="none" strike="noStrike" dirty="0">
                        <a:solidFill>
                          <a:srgbClr val="000000"/>
                        </a:solidFill>
                        <a:effectLst/>
                        <a:latin typeface="Cambira"/>
                      </a:endParaRPr>
                    </a:p>
                  </a:txBody>
                  <a:tcPr marL="6770" marR="6770" marT="6770" marB="0" anchor="ctr"/>
                </a:tc>
                <a:tc hMerge="1">
                  <a:txBody>
                    <a:bodyPr/>
                    <a:lstStyle/>
                    <a:p>
                      <a:endParaRPr lang="en-IN"/>
                    </a:p>
                  </a:txBody>
                  <a:tcPr/>
                </a:tc>
                <a:extLst>
                  <a:ext uri="{0D108BD9-81ED-4DB2-BD59-A6C34878D82A}">
                    <a16:rowId xmlns:a16="http://schemas.microsoft.com/office/drawing/2014/main" val="1878952405"/>
                  </a:ext>
                </a:extLst>
              </a:tr>
              <a:tr h="290231">
                <a:tc rowSpan="21">
                  <a:txBody>
                    <a:bodyPr/>
                    <a:lstStyle/>
                    <a:p>
                      <a:pPr algn="ctr" rtl="0" fontAlgn="ctr"/>
                      <a:r>
                        <a:rPr lang="en-IN" sz="900" u="none" strike="noStrike" dirty="0">
                          <a:effectLst/>
                          <a:latin typeface="Cambira"/>
                        </a:rPr>
                        <a:t>Morgan</a:t>
                      </a:r>
                      <a:endParaRPr lang="en-IN" sz="900" b="0" i="0" u="none" strike="noStrike" dirty="0">
                        <a:solidFill>
                          <a:srgbClr val="000000"/>
                        </a:solidFill>
                        <a:effectLst/>
                        <a:latin typeface="Cambira"/>
                      </a:endParaRPr>
                    </a:p>
                  </a:txBody>
                  <a:tcPr marL="6770" marR="6770" marT="6770" marB="0" anchor="ctr"/>
                </a:tc>
                <a:tc rowSpan="3">
                  <a:txBody>
                    <a:bodyPr/>
                    <a:lstStyle/>
                    <a:p>
                      <a:pPr algn="ctr" rtl="0" fontAlgn="ctr"/>
                      <a:r>
                        <a:rPr lang="en-IN" sz="900" u="none" strike="noStrike" dirty="0">
                          <a:effectLst/>
                          <a:latin typeface="Cambira"/>
                        </a:rPr>
                        <a:t>Random Forest Regression</a:t>
                      </a:r>
                      <a:endParaRPr lang="en-IN" sz="900" b="0" i="0" u="none" strike="noStrike" dirty="0">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0.95</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13.05</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250715146"/>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831.36</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2591397223"/>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0.91</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528898766"/>
                  </a:ext>
                </a:extLst>
              </a:tr>
              <a:tr h="290231">
                <a:tc vMerge="1">
                  <a:txBody>
                    <a:bodyPr/>
                    <a:lstStyle/>
                    <a:p>
                      <a:endParaRPr lang="en-IN"/>
                    </a:p>
                  </a:txBody>
                  <a:tcPr/>
                </a:tc>
                <a:tc rowSpan="3">
                  <a:txBody>
                    <a:bodyPr/>
                    <a:lstStyle/>
                    <a:p>
                      <a:pPr algn="ctr" rtl="0" fontAlgn="ctr"/>
                      <a:r>
                        <a:rPr lang="en-IN" sz="900" u="none" strike="noStrike">
                          <a:effectLst/>
                          <a:latin typeface="Cambira"/>
                        </a:rPr>
                        <a:t>Support Vector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0.36</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52.69</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600972641"/>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6156.45</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2300929917"/>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0.36</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148277665"/>
                  </a:ext>
                </a:extLst>
              </a:tr>
              <a:tr h="290231">
                <a:tc vMerge="1">
                  <a:txBody>
                    <a:bodyPr/>
                    <a:lstStyle/>
                    <a:p>
                      <a:endParaRPr lang="en-IN"/>
                    </a:p>
                  </a:txBody>
                  <a:tcPr/>
                </a:tc>
                <a:tc rowSpan="3">
                  <a:txBody>
                    <a:bodyPr/>
                    <a:lstStyle/>
                    <a:p>
                      <a:pPr algn="ctr" rtl="0" fontAlgn="ctr"/>
                      <a:r>
                        <a:rPr lang="en-IN" sz="900" u="none" strike="noStrike">
                          <a:effectLst/>
                          <a:latin typeface="Cambira"/>
                        </a:rPr>
                        <a:t>ElasticNet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0.46</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53.32</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2952287554"/>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5217.40</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774649367"/>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0.46</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172739048"/>
                  </a:ext>
                </a:extLst>
              </a:tr>
              <a:tr h="290231">
                <a:tc vMerge="1">
                  <a:txBody>
                    <a:bodyPr/>
                    <a:lstStyle/>
                    <a:p>
                      <a:endParaRPr lang="en-IN"/>
                    </a:p>
                  </a:txBody>
                  <a:tcPr/>
                </a:tc>
                <a:tc rowSpan="3">
                  <a:txBody>
                    <a:bodyPr/>
                    <a:lstStyle/>
                    <a:p>
                      <a:pPr algn="ctr" rtl="0" fontAlgn="ctr"/>
                      <a:r>
                        <a:rPr lang="en-IN" sz="900" u="none" strike="noStrike">
                          <a:effectLst/>
                          <a:latin typeface="Cambira"/>
                        </a:rPr>
                        <a:t>Lasso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0.61</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44.41</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265299151"/>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3734.33</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114682659"/>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0.61</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3823085053"/>
                  </a:ext>
                </a:extLst>
              </a:tr>
              <a:tr h="290231">
                <a:tc vMerge="1">
                  <a:txBody>
                    <a:bodyPr/>
                    <a:lstStyle/>
                    <a:p>
                      <a:endParaRPr lang="en-IN"/>
                    </a:p>
                  </a:txBody>
                  <a:tcPr/>
                </a:tc>
                <a:tc rowSpan="3">
                  <a:txBody>
                    <a:bodyPr/>
                    <a:lstStyle/>
                    <a:p>
                      <a:pPr algn="ctr" rtl="0" fontAlgn="ctr"/>
                      <a:r>
                        <a:rPr lang="en-IN" sz="900" u="none" strike="noStrike">
                          <a:effectLst/>
                          <a:latin typeface="Cambira"/>
                        </a:rPr>
                        <a:t>Ridge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0.83</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28.80</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1823734241"/>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1618.49</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3347753511"/>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0.83</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3679531042"/>
                  </a:ext>
                </a:extLst>
              </a:tr>
              <a:tr h="290231">
                <a:tc vMerge="1">
                  <a:txBody>
                    <a:bodyPr/>
                    <a:lstStyle/>
                    <a:p>
                      <a:endParaRPr lang="en-IN"/>
                    </a:p>
                  </a:txBody>
                  <a:tcPr/>
                </a:tc>
                <a:tc rowSpan="3">
                  <a:txBody>
                    <a:bodyPr/>
                    <a:lstStyle/>
                    <a:p>
                      <a:pPr algn="ctr" rtl="0" fontAlgn="ctr"/>
                      <a:r>
                        <a:rPr lang="en-IN" sz="900" u="none" strike="noStrike">
                          <a:effectLst/>
                          <a:latin typeface="Cambira"/>
                        </a:rPr>
                        <a:t>Decision Tree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0.91</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13.05</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3100479963"/>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a:effectLst/>
                          <a:latin typeface="Cambira"/>
                        </a:rPr>
                        <a:t>831.36</a:t>
                      </a:r>
                      <a:endParaRPr lang="en-IN" sz="900" b="0" i="0" u="none" strike="noStrike">
                        <a:solidFill>
                          <a:srgbClr val="000000"/>
                        </a:solidFill>
                        <a:effectLst/>
                        <a:latin typeface="Cambira"/>
                      </a:endParaRPr>
                    </a:p>
                  </a:txBody>
                  <a:tcPr marL="6770" marR="6770" marT="6770" marB="0" anchor="ctr"/>
                </a:tc>
                <a:extLst>
                  <a:ext uri="{0D108BD9-81ED-4DB2-BD59-A6C34878D82A}">
                    <a16:rowId xmlns:a16="http://schemas.microsoft.com/office/drawing/2014/main" val="764385130"/>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0.91</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30178917"/>
                  </a:ext>
                </a:extLst>
              </a:tr>
              <a:tr h="290231">
                <a:tc vMerge="1">
                  <a:txBody>
                    <a:bodyPr/>
                    <a:lstStyle/>
                    <a:p>
                      <a:endParaRPr lang="en-IN"/>
                    </a:p>
                  </a:txBody>
                  <a:tcPr/>
                </a:tc>
                <a:tc rowSpan="3">
                  <a:txBody>
                    <a:bodyPr/>
                    <a:lstStyle/>
                    <a:p>
                      <a:pPr algn="ctr" rtl="0" fontAlgn="ctr"/>
                      <a:r>
                        <a:rPr lang="en-IN" sz="900" u="none" strike="noStrike">
                          <a:effectLst/>
                          <a:latin typeface="Cambira"/>
                        </a:rPr>
                        <a:t>K-Nearest Neighbors Regression</a:t>
                      </a:r>
                      <a:endParaRPr lang="en-IN" sz="900" b="0" i="0" u="none" strike="noStrike">
                        <a:solidFill>
                          <a:srgbClr val="000000"/>
                        </a:solidFill>
                        <a:effectLst/>
                        <a:latin typeface="Cambira"/>
                      </a:endParaRPr>
                    </a:p>
                  </a:txBody>
                  <a:tcPr marL="6770" marR="6770" marT="6770" marB="0" anchor="ctr"/>
                </a:tc>
                <a:tc rowSpan="3">
                  <a:txBody>
                    <a:bodyPr/>
                    <a:lstStyle/>
                    <a:p>
                      <a:pPr algn="ctr" rtl="0" fontAlgn="ctr"/>
                      <a:r>
                        <a:rPr lang="en-IN" sz="900" b="1" u="none" strike="noStrike" dirty="0">
                          <a:effectLst/>
                          <a:latin typeface="Cambira"/>
                        </a:rPr>
                        <a:t>0.91</a:t>
                      </a:r>
                      <a:endParaRPr lang="en-IN" sz="900" b="1" i="0" u="none" strike="noStrike" dirty="0">
                        <a:solidFill>
                          <a:srgbClr val="000000"/>
                        </a:solidFill>
                        <a:effectLst/>
                        <a:latin typeface="Cambira"/>
                      </a:endParaRPr>
                    </a:p>
                  </a:txBody>
                  <a:tcPr marL="6770" marR="6770" marT="6770"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14.18</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1182799676"/>
                  </a:ext>
                </a:extLst>
              </a:tr>
              <a:tr h="29023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867.05</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222852931"/>
                  </a:ext>
                </a:extLst>
              </a:tr>
              <a:tr h="21613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770" marR="6770" marT="6770" marB="0" anchor="ctr"/>
                </a:tc>
                <a:tc>
                  <a:txBody>
                    <a:bodyPr/>
                    <a:lstStyle/>
                    <a:p>
                      <a:pPr algn="ctr" rtl="0" fontAlgn="ctr"/>
                      <a:r>
                        <a:rPr lang="en-IN" sz="900" u="none" strike="noStrike" dirty="0">
                          <a:effectLst/>
                          <a:latin typeface="Cambira"/>
                        </a:rPr>
                        <a:t>0.91</a:t>
                      </a:r>
                      <a:endParaRPr lang="en-IN" sz="900" b="0" i="0" u="none" strike="noStrike" dirty="0">
                        <a:solidFill>
                          <a:srgbClr val="000000"/>
                        </a:solidFill>
                        <a:effectLst/>
                        <a:latin typeface="Cambira"/>
                      </a:endParaRPr>
                    </a:p>
                  </a:txBody>
                  <a:tcPr marL="6770" marR="6770" marT="6770" marB="0" anchor="ctr"/>
                </a:tc>
                <a:extLst>
                  <a:ext uri="{0D108BD9-81ED-4DB2-BD59-A6C34878D82A}">
                    <a16:rowId xmlns:a16="http://schemas.microsoft.com/office/drawing/2014/main" val="3228892795"/>
                  </a:ext>
                </a:extLst>
              </a:tr>
            </a:tbl>
          </a:graphicData>
        </a:graphic>
      </p:graphicFrame>
    </p:spTree>
    <p:extLst>
      <p:ext uri="{BB962C8B-B14F-4D97-AF65-F5344CB8AC3E}">
        <p14:creationId xmlns:p14="http://schemas.microsoft.com/office/powerpoint/2010/main" val="12081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A30630-F4C9-2C99-31D1-7EB13DF364CD}"/>
              </a:ext>
            </a:extLst>
          </p:cNvPr>
          <p:cNvSpPr txBox="1"/>
          <p:nvPr/>
        </p:nvSpPr>
        <p:spPr>
          <a:xfrm>
            <a:off x="-1150976" y="-21684"/>
            <a:ext cx="6105524" cy="830997"/>
          </a:xfrm>
          <a:prstGeom prst="rect">
            <a:avLst/>
          </a:prstGeom>
          <a:noFill/>
        </p:spPr>
        <p:txBody>
          <a:bodyPr wrap="square">
            <a:spAutoFit/>
          </a:bodyPr>
          <a:lstStyle/>
          <a:p>
            <a:pPr algn="ctr"/>
            <a:r>
              <a:rPr lang="en-IN" sz="1600" b="1" dirty="0" err="1">
                <a:solidFill>
                  <a:schemeClr val="accent1">
                    <a:lumMod val="75000"/>
                  </a:schemeClr>
                </a:solidFill>
                <a:latin typeface="Cambria" panose="02040503050406030204" pitchFamily="18" charset="0"/>
                <a:ea typeface="Cambria" panose="02040503050406030204" pitchFamily="18" charset="0"/>
              </a:rPr>
              <a:t>RegressionScores_</a:t>
            </a:r>
            <a:r>
              <a:rPr lang="en-IN" sz="1600" b="1" u="none" strike="noStrike" dirty="0" err="1">
                <a:solidFill>
                  <a:schemeClr val="accent1">
                    <a:lumMod val="75000"/>
                  </a:schemeClr>
                </a:solidFill>
                <a:effectLst/>
                <a:latin typeface="Cambria" panose="02040503050406030204" pitchFamily="18" charset="0"/>
                <a:ea typeface="Cambria" panose="02040503050406030204" pitchFamily="18" charset="0"/>
              </a:rPr>
              <a:t>Rdkit</a:t>
            </a:r>
            <a:r>
              <a:rPr lang="en-IN" sz="1600" b="1" dirty="0">
                <a:solidFill>
                  <a:schemeClr val="accent1">
                    <a:lumMod val="75000"/>
                  </a:schemeClr>
                </a:solidFill>
                <a:latin typeface="Cambria" panose="02040503050406030204" pitchFamily="18" charset="0"/>
                <a:ea typeface="Cambria" panose="02040503050406030204" pitchFamily="18" charset="0"/>
              </a:rPr>
              <a:t> </a:t>
            </a:r>
            <a:r>
              <a:rPr lang="en-IN" sz="1600" b="1" u="none" strike="noStrike" dirty="0">
                <a:solidFill>
                  <a:schemeClr val="accent1">
                    <a:lumMod val="75000"/>
                  </a:schemeClr>
                </a:solidFill>
                <a:effectLst/>
                <a:latin typeface="Cambria" panose="02040503050406030204" pitchFamily="18" charset="0"/>
                <a:ea typeface="Cambria" panose="02040503050406030204" pitchFamily="18" charset="0"/>
              </a:rPr>
              <a:t>Descriptor</a:t>
            </a:r>
          </a:p>
          <a:p>
            <a:pPr algn="ctr"/>
            <a:r>
              <a:rPr lang="en-IN" sz="1400" b="1" dirty="0">
                <a:solidFill>
                  <a:schemeClr val="accent1">
                    <a:lumMod val="75000"/>
                  </a:schemeClr>
                </a:solidFill>
                <a:latin typeface="Cambria" panose="02040503050406030204" pitchFamily="18" charset="0"/>
                <a:ea typeface="Cambria" panose="02040503050406030204" pitchFamily="18" charset="0"/>
              </a:rPr>
              <a:t>AbsorptioMax(nm)</a:t>
            </a:r>
            <a:endParaRPr lang="en-IN" sz="1400" b="1" i="0" u="none" strike="noStrike" dirty="0">
              <a:solidFill>
                <a:schemeClr val="accent1">
                  <a:lumMod val="75000"/>
                </a:schemeClr>
              </a:solidFill>
              <a:effectLst/>
              <a:latin typeface="Cambria" panose="02040503050406030204" pitchFamily="18" charset="0"/>
              <a:ea typeface="Cambria" panose="02040503050406030204" pitchFamily="18" charset="0"/>
            </a:endParaRPr>
          </a:p>
          <a:p>
            <a:endParaRPr lang="en-IN" sz="1600" b="1" dirty="0">
              <a:solidFill>
                <a:schemeClr val="accent1">
                  <a:lumMod val="75000"/>
                </a:schemeClr>
              </a:solidFill>
              <a:latin typeface="Cambria" panose="02040503050406030204" pitchFamily="18" charset="0"/>
              <a:ea typeface="Cambria" panose="02040503050406030204" pitchFamily="18" charset="0"/>
            </a:endParaRPr>
          </a:p>
        </p:txBody>
      </p:sp>
      <p:sp>
        <p:nvSpPr>
          <p:cNvPr id="6" name="AutoShape 2">
            <a:extLst>
              <a:ext uri="{FF2B5EF4-FFF2-40B4-BE49-F238E27FC236}">
                <a16:creationId xmlns:a16="http://schemas.microsoft.com/office/drawing/2014/main" id="{F61652FB-1D44-05E2-0E1F-53EB20DB7E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83D6E83-F4C2-ED0E-D6D8-29E18B5C1181}"/>
              </a:ext>
            </a:extLst>
          </p:cNvPr>
          <p:cNvPicPr>
            <a:picLocks noChangeAspect="1"/>
          </p:cNvPicPr>
          <p:nvPr/>
        </p:nvPicPr>
        <p:blipFill>
          <a:blip r:embed="rId2"/>
          <a:stretch>
            <a:fillRect/>
          </a:stretch>
        </p:blipFill>
        <p:spPr>
          <a:xfrm>
            <a:off x="3848099" y="2461554"/>
            <a:ext cx="2780422" cy="2181225"/>
          </a:xfrm>
          <a:prstGeom prst="rect">
            <a:avLst/>
          </a:prstGeom>
        </p:spPr>
      </p:pic>
      <p:pic>
        <p:nvPicPr>
          <p:cNvPr id="10" name="Picture 9">
            <a:extLst>
              <a:ext uri="{FF2B5EF4-FFF2-40B4-BE49-F238E27FC236}">
                <a16:creationId xmlns:a16="http://schemas.microsoft.com/office/drawing/2014/main" id="{7B359690-9C0A-1747-6C64-6899D344ECC2}"/>
              </a:ext>
            </a:extLst>
          </p:cNvPr>
          <p:cNvPicPr>
            <a:picLocks noChangeAspect="1"/>
          </p:cNvPicPr>
          <p:nvPr/>
        </p:nvPicPr>
        <p:blipFill>
          <a:blip r:embed="rId3"/>
          <a:stretch>
            <a:fillRect/>
          </a:stretch>
        </p:blipFill>
        <p:spPr>
          <a:xfrm>
            <a:off x="6742180" y="211729"/>
            <a:ext cx="2700204" cy="2133155"/>
          </a:xfrm>
          <a:prstGeom prst="rect">
            <a:avLst/>
          </a:prstGeom>
        </p:spPr>
      </p:pic>
      <p:pic>
        <p:nvPicPr>
          <p:cNvPr id="14" name="Picture 13">
            <a:extLst>
              <a:ext uri="{FF2B5EF4-FFF2-40B4-BE49-F238E27FC236}">
                <a16:creationId xmlns:a16="http://schemas.microsoft.com/office/drawing/2014/main" id="{85DF7FEF-E8EB-CB28-2747-D7D2B5B40CD4}"/>
              </a:ext>
            </a:extLst>
          </p:cNvPr>
          <p:cNvPicPr>
            <a:picLocks noChangeAspect="1"/>
          </p:cNvPicPr>
          <p:nvPr/>
        </p:nvPicPr>
        <p:blipFill>
          <a:blip r:embed="rId4"/>
          <a:stretch>
            <a:fillRect/>
          </a:stretch>
        </p:blipFill>
        <p:spPr>
          <a:xfrm>
            <a:off x="3895652" y="4709386"/>
            <a:ext cx="2792066" cy="2083425"/>
          </a:xfrm>
          <a:prstGeom prst="rect">
            <a:avLst/>
          </a:prstGeom>
        </p:spPr>
      </p:pic>
      <p:pic>
        <p:nvPicPr>
          <p:cNvPr id="17" name="Picture 16">
            <a:extLst>
              <a:ext uri="{FF2B5EF4-FFF2-40B4-BE49-F238E27FC236}">
                <a16:creationId xmlns:a16="http://schemas.microsoft.com/office/drawing/2014/main" id="{F9D197FB-C139-313C-34E8-EB532999B5BD}"/>
              </a:ext>
            </a:extLst>
          </p:cNvPr>
          <p:cNvPicPr>
            <a:picLocks noChangeAspect="1"/>
          </p:cNvPicPr>
          <p:nvPr/>
        </p:nvPicPr>
        <p:blipFill>
          <a:blip r:embed="rId5"/>
          <a:stretch>
            <a:fillRect/>
          </a:stretch>
        </p:blipFill>
        <p:spPr>
          <a:xfrm>
            <a:off x="6618031" y="2461553"/>
            <a:ext cx="2887704" cy="2090142"/>
          </a:xfrm>
          <a:prstGeom prst="rect">
            <a:avLst/>
          </a:prstGeom>
        </p:spPr>
      </p:pic>
      <p:pic>
        <p:nvPicPr>
          <p:cNvPr id="22" name="Picture 21">
            <a:extLst>
              <a:ext uri="{FF2B5EF4-FFF2-40B4-BE49-F238E27FC236}">
                <a16:creationId xmlns:a16="http://schemas.microsoft.com/office/drawing/2014/main" id="{59417403-94F2-5CDF-9222-A9B192B9B078}"/>
              </a:ext>
            </a:extLst>
          </p:cNvPr>
          <p:cNvPicPr>
            <a:picLocks noChangeAspect="1"/>
          </p:cNvPicPr>
          <p:nvPr/>
        </p:nvPicPr>
        <p:blipFill rotWithShape="1">
          <a:blip r:embed="rId6"/>
          <a:srcRect b="2999"/>
          <a:stretch/>
        </p:blipFill>
        <p:spPr>
          <a:xfrm>
            <a:off x="6650318" y="4642778"/>
            <a:ext cx="2792066" cy="2150033"/>
          </a:xfrm>
          <a:prstGeom prst="rect">
            <a:avLst/>
          </a:prstGeom>
        </p:spPr>
      </p:pic>
      <p:pic>
        <p:nvPicPr>
          <p:cNvPr id="24" name="Picture 23">
            <a:extLst>
              <a:ext uri="{FF2B5EF4-FFF2-40B4-BE49-F238E27FC236}">
                <a16:creationId xmlns:a16="http://schemas.microsoft.com/office/drawing/2014/main" id="{145FB8A6-C283-5F3E-7133-DBF3E6E34F9C}"/>
              </a:ext>
            </a:extLst>
          </p:cNvPr>
          <p:cNvPicPr>
            <a:picLocks noChangeAspect="1"/>
          </p:cNvPicPr>
          <p:nvPr/>
        </p:nvPicPr>
        <p:blipFill>
          <a:blip r:embed="rId7"/>
          <a:stretch>
            <a:fillRect/>
          </a:stretch>
        </p:blipFill>
        <p:spPr>
          <a:xfrm>
            <a:off x="9442384" y="2370469"/>
            <a:ext cx="2700204" cy="2097564"/>
          </a:xfrm>
          <a:prstGeom prst="rect">
            <a:avLst/>
          </a:prstGeom>
        </p:spPr>
      </p:pic>
      <p:grpSp>
        <p:nvGrpSpPr>
          <p:cNvPr id="13" name="Group 12">
            <a:extLst>
              <a:ext uri="{FF2B5EF4-FFF2-40B4-BE49-F238E27FC236}">
                <a16:creationId xmlns:a16="http://schemas.microsoft.com/office/drawing/2014/main" id="{F1B0D080-D3AA-D61D-409C-25A960B8E646}"/>
              </a:ext>
            </a:extLst>
          </p:cNvPr>
          <p:cNvGrpSpPr/>
          <p:nvPr/>
        </p:nvGrpSpPr>
        <p:grpSpPr>
          <a:xfrm>
            <a:off x="3937983" y="285922"/>
            <a:ext cx="2673672" cy="2117297"/>
            <a:chOff x="3937983" y="285922"/>
            <a:chExt cx="2673672" cy="2117297"/>
          </a:xfrm>
        </p:grpSpPr>
        <p:pic>
          <p:nvPicPr>
            <p:cNvPr id="20" name="Picture 19">
              <a:extLst>
                <a:ext uri="{FF2B5EF4-FFF2-40B4-BE49-F238E27FC236}">
                  <a16:creationId xmlns:a16="http://schemas.microsoft.com/office/drawing/2014/main" id="{BB4E6C7F-9ECA-0C4C-A8E4-55F8FEE6D499}"/>
                </a:ext>
              </a:extLst>
            </p:cNvPr>
            <p:cNvPicPr>
              <a:picLocks noChangeAspect="1"/>
            </p:cNvPicPr>
            <p:nvPr/>
          </p:nvPicPr>
          <p:blipFill rotWithShape="1">
            <a:blip r:embed="rId8"/>
            <a:srcRect r="3118"/>
            <a:stretch/>
          </p:blipFill>
          <p:spPr>
            <a:xfrm>
              <a:off x="3937983" y="285922"/>
              <a:ext cx="2673672" cy="2117297"/>
            </a:xfrm>
            <a:prstGeom prst="rect">
              <a:avLst/>
            </a:prstGeom>
          </p:spPr>
        </p:pic>
        <p:pic>
          <p:nvPicPr>
            <p:cNvPr id="11" name="Picture 10">
              <a:extLst>
                <a:ext uri="{FF2B5EF4-FFF2-40B4-BE49-F238E27FC236}">
                  <a16:creationId xmlns:a16="http://schemas.microsoft.com/office/drawing/2014/main" id="{66C5E338-8E7D-5489-A239-B2732E29B221}"/>
                </a:ext>
              </a:extLst>
            </p:cNvPr>
            <p:cNvPicPr>
              <a:picLocks noChangeAspect="1"/>
            </p:cNvPicPr>
            <p:nvPr/>
          </p:nvPicPr>
          <p:blipFill>
            <a:blip r:embed="rId9"/>
            <a:stretch>
              <a:fillRect/>
            </a:stretch>
          </p:blipFill>
          <p:spPr>
            <a:xfrm>
              <a:off x="4268595" y="432963"/>
              <a:ext cx="1082966" cy="376350"/>
            </a:xfrm>
            <a:prstGeom prst="rect">
              <a:avLst/>
            </a:prstGeom>
          </p:spPr>
        </p:pic>
      </p:grpSp>
      <p:graphicFrame>
        <p:nvGraphicFramePr>
          <p:cNvPr id="2" name="Table 1">
            <a:extLst>
              <a:ext uri="{FF2B5EF4-FFF2-40B4-BE49-F238E27FC236}">
                <a16:creationId xmlns:a16="http://schemas.microsoft.com/office/drawing/2014/main" id="{8A60C8CF-381D-1F72-E464-4DE137E42D82}"/>
              </a:ext>
            </a:extLst>
          </p:cNvPr>
          <p:cNvGraphicFramePr>
            <a:graphicFrameLocks noGrp="1"/>
          </p:cNvGraphicFramePr>
          <p:nvPr>
            <p:extLst>
              <p:ext uri="{D42A27DB-BD31-4B8C-83A1-F6EECF244321}">
                <p14:modId xmlns:p14="http://schemas.microsoft.com/office/powerpoint/2010/main" val="1739149703"/>
              </p:ext>
            </p:extLst>
          </p:nvPr>
        </p:nvGraphicFramePr>
        <p:xfrm>
          <a:off x="133810" y="886410"/>
          <a:ext cx="3257334" cy="5571538"/>
        </p:xfrm>
        <a:graphic>
          <a:graphicData uri="http://schemas.openxmlformats.org/drawingml/2006/table">
            <a:tbl>
              <a:tblPr>
                <a:tableStyleId>{BC89EF96-8CEA-46FF-86C4-4CE0E7609802}</a:tableStyleId>
              </a:tblPr>
              <a:tblGrid>
                <a:gridCol w="599615">
                  <a:extLst>
                    <a:ext uri="{9D8B030D-6E8A-4147-A177-3AD203B41FA5}">
                      <a16:colId xmlns:a16="http://schemas.microsoft.com/office/drawing/2014/main" val="1268804743"/>
                    </a:ext>
                  </a:extLst>
                </a:gridCol>
                <a:gridCol w="542925">
                  <a:extLst>
                    <a:ext uri="{9D8B030D-6E8A-4147-A177-3AD203B41FA5}">
                      <a16:colId xmlns:a16="http://schemas.microsoft.com/office/drawing/2014/main" val="1493331829"/>
                    </a:ext>
                  </a:extLst>
                </a:gridCol>
                <a:gridCol w="476250">
                  <a:extLst>
                    <a:ext uri="{9D8B030D-6E8A-4147-A177-3AD203B41FA5}">
                      <a16:colId xmlns:a16="http://schemas.microsoft.com/office/drawing/2014/main" val="3746695535"/>
                    </a:ext>
                  </a:extLst>
                </a:gridCol>
                <a:gridCol w="1085850">
                  <a:extLst>
                    <a:ext uri="{9D8B030D-6E8A-4147-A177-3AD203B41FA5}">
                      <a16:colId xmlns:a16="http://schemas.microsoft.com/office/drawing/2014/main" val="47594256"/>
                    </a:ext>
                  </a:extLst>
                </a:gridCol>
                <a:gridCol w="552694">
                  <a:extLst>
                    <a:ext uri="{9D8B030D-6E8A-4147-A177-3AD203B41FA5}">
                      <a16:colId xmlns:a16="http://schemas.microsoft.com/office/drawing/2014/main" val="41120857"/>
                    </a:ext>
                  </a:extLst>
                </a:gridCol>
              </a:tblGrid>
              <a:tr h="329217">
                <a:tc>
                  <a:txBody>
                    <a:bodyPr/>
                    <a:lstStyle/>
                    <a:p>
                      <a:pPr algn="ctr" rtl="0" fontAlgn="ctr"/>
                      <a:r>
                        <a:rPr lang="en-IN" sz="700" u="none" strike="noStrike" dirty="0">
                          <a:effectLst/>
                        </a:rPr>
                        <a:t>Subfolder</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Algorithm</a:t>
                      </a:r>
                      <a:endParaRPr lang="en-IN" sz="700" b="1" i="0" u="none" strike="noStrike">
                        <a:solidFill>
                          <a:srgbClr val="000000"/>
                        </a:solidFill>
                        <a:effectLst/>
                        <a:latin typeface="Cambria" panose="02040503050406030204" pitchFamily="18" charset="0"/>
                      </a:endParaRPr>
                    </a:p>
                  </a:txBody>
                  <a:tcPr marL="7333" marR="7333" marT="7333" marB="0" anchor="ctr"/>
                </a:tc>
                <a:tc>
                  <a:txBody>
                    <a:bodyPr/>
                    <a:lstStyle/>
                    <a:p>
                      <a:pPr algn="ctr" rtl="0" fontAlgn="ctr"/>
                      <a:r>
                        <a:rPr lang="en-IN" sz="700" b="1" u="none" strike="noStrike" dirty="0">
                          <a:effectLst/>
                        </a:rPr>
                        <a:t>r2_score</a:t>
                      </a:r>
                      <a:endParaRPr lang="en-IN" sz="700" b="1" i="0" u="none" strike="noStrike" dirty="0">
                        <a:solidFill>
                          <a:srgbClr val="000000"/>
                        </a:solidFill>
                        <a:effectLst/>
                        <a:latin typeface="Cambria" panose="02040503050406030204" pitchFamily="18" charset="0"/>
                      </a:endParaRPr>
                    </a:p>
                  </a:txBody>
                  <a:tcPr marL="7333" marR="7333" marT="7333" marB="0" anchor="ctr"/>
                </a:tc>
                <a:tc gridSpan="2">
                  <a:txBody>
                    <a:bodyPr/>
                    <a:lstStyle/>
                    <a:p>
                      <a:pPr algn="ctr" rtl="0" fontAlgn="ctr"/>
                      <a:r>
                        <a:rPr lang="en-IN" sz="700" u="none" strike="noStrike" dirty="0">
                          <a:effectLst/>
                        </a:rPr>
                        <a:t>Regression Scores</a:t>
                      </a:r>
                      <a:endParaRPr lang="en-IN" sz="700" b="1" i="0" u="none" strike="noStrike" dirty="0">
                        <a:solidFill>
                          <a:srgbClr val="000000"/>
                        </a:solidFill>
                        <a:effectLst/>
                        <a:latin typeface="Cambria" panose="02040503050406030204" pitchFamily="18" charset="0"/>
                      </a:endParaRPr>
                    </a:p>
                  </a:txBody>
                  <a:tcPr marL="7333" marR="7333" marT="7333" marB="0" anchor="ctr"/>
                </a:tc>
                <a:tc hMerge="1">
                  <a:txBody>
                    <a:bodyPr/>
                    <a:lstStyle/>
                    <a:p>
                      <a:endParaRPr lang="en-IN"/>
                    </a:p>
                  </a:txBody>
                  <a:tcPr/>
                </a:tc>
                <a:extLst>
                  <a:ext uri="{0D108BD9-81ED-4DB2-BD59-A6C34878D82A}">
                    <a16:rowId xmlns:a16="http://schemas.microsoft.com/office/drawing/2014/main" val="1897932527"/>
                  </a:ext>
                </a:extLst>
              </a:tr>
              <a:tr h="277605">
                <a:tc rowSpan="21">
                  <a:txBody>
                    <a:bodyPr/>
                    <a:lstStyle/>
                    <a:p>
                      <a:pPr algn="ctr" rtl="0" fontAlgn="ctr"/>
                      <a:r>
                        <a:rPr lang="en-IN" sz="600" u="none" strike="noStrike">
                          <a:effectLst/>
                        </a:rPr>
                        <a:t>Rdkit Descriptor</a:t>
                      </a:r>
                      <a:endParaRPr lang="en-IN" sz="600" b="1"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u="none" strike="noStrike">
                          <a:effectLst/>
                        </a:rPr>
                        <a:t>Random Forest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dirty="0">
                          <a:effectLst/>
                        </a:rPr>
                        <a:t>0.95</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a:effectLst/>
                        </a:rPr>
                        <a:t>mean_absolute_erro</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11.36</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12679266"/>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mean_squared_error</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dirty="0">
                          <a:effectLst/>
                        </a:rPr>
                        <a:t>521.83</a:t>
                      </a:r>
                      <a:endParaRPr lang="en-IN" sz="700" b="0" i="0" u="none" strike="noStrike" dirty="0">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782906461"/>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r2_score</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0.95</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800436082"/>
                  </a:ext>
                </a:extLst>
              </a:tr>
              <a:tr h="277605">
                <a:tc vMerge="1">
                  <a:txBody>
                    <a:bodyPr/>
                    <a:lstStyle/>
                    <a:p>
                      <a:endParaRPr lang="en-IN"/>
                    </a:p>
                  </a:txBody>
                  <a:tcPr/>
                </a:tc>
                <a:tc rowSpan="3">
                  <a:txBody>
                    <a:bodyPr/>
                    <a:lstStyle/>
                    <a:p>
                      <a:pPr algn="ctr" rtl="0" fontAlgn="ctr"/>
                      <a:r>
                        <a:rPr lang="en-IN" sz="700" u="none" strike="noStrike" dirty="0">
                          <a:effectLst/>
                        </a:rPr>
                        <a:t>Support Vector Regression</a:t>
                      </a:r>
                      <a:endParaRPr lang="en-IN" sz="700" b="0" i="0" u="none" strike="noStrike" dirty="0">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dirty="0">
                          <a:effectLst/>
                        </a:rPr>
                        <a:t>0.44</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a:effectLst/>
                        </a:rPr>
                        <a:t>mean_absolute_erro</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51.38</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2830799625"/>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mean_squared_error</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5461.30</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4027919626"/>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r2_score</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0.44</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016753743"/>
                  </a:ext>
                </a:extLst>
              </a:tr>
              <a:tr h="277605">
                <a:tc vMerge="1">
                  <a:txBody>
                    <a:bodyPr/>
                    <a:lstStyle/>
                    <a:p>
                      <a:endParaRPr lang="en-IN"/>
                    </a:p>
                  </a:txBody>
                  <a:tcPr/>
                </a:tc>
                <a:tc rowSpan="3">
                  <a:txBody>
                    <a:bodyPr/>
                    <a:lstStyle/>
                    <a:p>
                      <a:pPr algn="ctr" rtl="0" fontAlgn="ctr"/>
                      <a:r>
                        <a:rPr lang="en-IN" sz="700" u="none" strike="noStrike">
                          <a:effectLst/>
                        </a:rPr>
                        <a:t>ElasticNet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dirty="0">
                          <a:effectLst/>
                        </a:rPr>
                        <a:t>0.62</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a:effectLst/>
                        </a:rPr>
                        <a:t>mean_absolute_erro</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44.49</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525392481"/>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mean_squared_error</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3711.48</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2789936826"/>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dirty="0">
                          <a:effectLst/>
                        </a:rPr>
                        <a:t>r2_score</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0.62</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742755324"/>
                  </a:ext>
                </a:extLst>
              </a:tr>
              <a:tr h="277605">
                <a:tc vMerge="1">
                  <a:txBody>
                    <a:bodyPr/>
                    <a:lstStyle/>
                    <a:p>
                      <a:endParaRPr lang="en-IN"/>
                    </a:p>
                  </a:txBody>
                  <a:tcPr/>
                </a:tc>
                <a:tc rowSpan="3">
                  <a:txBody>
                    <a:bodyPr/>
                    <a:lstStyle/>
                    <a:p>
                      <a:pPr algn="ctr" rtl="0" fontAlgn="ctr"/>
                      <a:r>
                        <a:rPr lang="en-IN" sz="700" u="none" strike="noStrike">
                          <a:effectLst/>
                        </a:rPr>
                        <a:t>Lasso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a:effectLst/>
                        </a:rPr>
                        <a:t>0.65</a:t>
                      </a:r>
                      <a:endParaRPr lang="en-IN" sz="700" b="1" i="0" u="none" strike="noStrike">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a:effectLst/>
                        </a:rPr>
                        <a:t>mean_absolute_erro</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42.00</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2839443916"/>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dirty="0" err="1">
                          <a:effectLst/>
                        </a:rPr>
                        <a:t>mean_squared_error</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3369.13</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078159143"/>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dirty="0">
                          <a:effectLst/>
                        </a:rPr>
                        <a:t>r2_score</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0.65</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784439307"/>
                  </a:ext>
                </a:extLst>
              </a:tr>
              <a:tr h="277605">
                <a:tc vMerge="1">
                  <a:txBody>
                    <a:bodyPr/>
                    <a:lstStyle/>
                    <a:p>
                      <a:endParaRPr lang="en-IN"/>
                    </a:p>
                  </a:txBody>
                  <a:tcPr/>
                </a:tc>
                <a:tc rowSpan="3">
                  <a:txBody>
                    <a:bodyPr/>
                    <a:lstStyle/>
                    <a:p>
                      <a:pPr algn="ctr" rtl="0" fontAlgn="ctr"/>
                      <a:r>
                        <a:rPr lang="en-IN" sz="700" u="none" strike="noStrike">
                          <a:effectLst/>
                        </a:rPr>
                        <a:t>Ridge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a:effectLst/>
                        </a:rPr>
                        <a:t>0.73</a:t>
                      </a:r>
                      <a:endParaRPr lang="en-IN" sz="700" b="1" i="0" u="none" strike="noStrike">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dirty="0" err="1">
                          <a:effectLst/>
                        </a:rPr>
                        <a:t>mean_absolute_erro</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36.30</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244446359"/>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dirty="0" err="1">
                          <a:effectLst/>
                        </a:rPr>
                        <a:t>mean_squared_error</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2571.53</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2714788701"/>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r2_score</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0.73</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948157377"/>
                  </a:ext>
                </a:extLst>
              </a:tr>
              <a:tr h="277605">
                <a:tc vMerge="1">
                  <a:txBody>
                    <a:bodyPr/>
                    <a:lstStyle/>
                    <a:p>
                      <a:endParaRPr lang="en-IN"/>
                    </a:p>
                  </a:txBody>
                  <a:tcPr/>
                </a:tc>
                <a:tc rowSpan="3">
                  <a:txBody>
                    <a:bodyPr/>
                    <a:lstStyle/>
                    <a:p>
                      <a:pPr algn="ctr" rtl="0" fontAlgn="ctr"/>
                      <a:r>
                        <a:rPr lang="en-IN" sz="700" u="none" strike="noStrike">
                          <a:effectLst/>
                        </a:rPr>
                        <a:t>Decision Tree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dirty="0">
                          <a:effectLst/>
                        </a:rPr>
                        <a:t>0.88</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dirty="0" err="1">
                          <a:effectLst/>
                        </a:rPr>
                        <a:t>mean_absolute_erro</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14.24</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474454217"/>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mean_squared_error</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1116.32</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3005084714"/>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dirty="0">
                          <a:effectLst/>
                        </a:rPr>
                        <a:t>r2_score</a:t>
                      </a:r>
                      <a:endParaRPr lang="en-IN" sz="700" b="0" i="0" u="none" strike="noStrike" dirty="0">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0.88</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756029186"/>
                  </a:ext>
                </a:extLst>
              </a:tr>
              <a:tr h="277605">
                <a:tc vMerge="1">
                  <a:txBody>
                    <a:bodyPr/>
                    <a:lstStyle/>
                    <a:p>
                      <a:endParaRPr lang="en-IN"/>
                    </a:p>
                  </a:txBody>
                  <a:tcPr/>
                </a:tc>
                <a:tc rowSpan="3">
                  <a:txBody>
                    <a:bodyPr/>
                    <a:lstStyle/>
                    <a:p>
                      <a:pPr algn="ctr" rtl="0" fontAlgn="ctr"/>
                      <a:r>
                        <a:rPr lang="en-IN" sz="700" u="none" strike="noStrike">
                          <a:effectLst/>
                        </a:rPr>
                        <a:t>K-Nearest Neighbors Regression</a:t>
                      </a:r>
                      <a:endParaRPr lang="en-IN" sz="700" b="0" i="0" u="none" strike="noStrike">
                        <a:solidFill>
                          <a:srgbClr val="000000"/>
                        </a:solidFill>
                        <a:effectLst/>
                        <a:latin typeface="Cambria" panose="02040503050406030204" pitchFamily="18" charset="0"/>
                      </a:endParaRPr>
                    </a:p>
                  </a:txBody>
                  <a:tcPr marL="7333" marR="7333" marT="7333" marB="0" anchor="ctr"/>
                </a:tc>
                <a:tc rowSpan="3">
                  <a:txBody>
                    <a:bodyPr/>
                    <a:lstStyle/>
                    <a:p>
                      <a:pPr algn="ctr" rtl="0" fontAlgn="ctr"/>
                      <a:r>
                        <a:rPr lang="en-IN" sz="700" b="1" u="none" strike="noStrike" dirty="0">
                          <a:effectLst/>
                        </a:rPr>
                        <a:t>0.80</a:t>
                      </a:r>
                      <a:endParaRPr lang="en-IN" sz="700" b="1" i="0" u="none" strike="noStrike" dirty="0">
                        <a:solidFill>
                          <a:srgbClr val="000000"/>
                        </a:solidFill>
                        <a:effectLst/>
                        <a:latin typeface="Cambria" panose="02040503050406030204" pitchFamily="18" charset="0"/>
                      </a:endParaRPr>
                    </a:p>
                  </a:txBody>
                  <a:tcPr marL="7333" marR="7333" marT="7333" marB="0" anchor="ctr"/>
                </a:tc>
                <a:tc>
                  <a:txBody>
                    <a:bodyPr/>
                    <a:lstStyle/>
                    <a:p>
                      <a:pPr algn="l" rtl="0" fontAlgn="ctr"/>
                      <a:r>
                        <a:rPr lang="en-IN" sz="700" u="none" strike="noStrike">
                          <a:effectLst/>
                        </a:rPr>
                        <a:t>mean_absolute_erro</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29.07</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687373164"/>
                  </a:ext>
                </a:extLst>
              </a:tr>
              <a:tr h="27760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mean_squared_error</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a:effectLst/>
                        </a:rPr>
                        <a:t>1947.41</a:t>
                      </a:r>
                      <a:endParaRPr lang="en-IN" sz="700" b="0" i="0" u="none" strike="noStrike">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4112168142"/>
                  </a:ext>
                </a:extLst>
              </a:tr>
              <a:tr h="19369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700" u="none" strike="noStrike">
                          <a:effectLst/>
                        </a:rPr>
                        <a:t>r2_score</a:t>
                      </a:r>
                      <a:endParaRPr lang="en-IN" sz="700" b="0" i="0" u="none" strike="noStrike">
                        <a:solidFill>
                          <a:srgbClr val="2D2E2D"/>
                        </a:solidFill>
                        <a:effectLst/>
                        <a:latin typeface="Cambria" panose="02040503050406030204" pitchFamily="18" charset="0"/>
                      </a:endParaRPr>
                    </a:p>
                  </a:txBody>
                  <a:tcPr marL="7333" marR="7333" marT="7333" marB="0" anchor="ctr"/>
                </a:tc>
                <a:tc>
                  <a:txBody>
                    <a:bodyPr/>
                    <a:lstStyle/>
                    <a:p>
                      <a:pPr algn="ctr" rtl="0" fontAlgn="ctr"/>
                      <a:r>
                        <a:rPr lang="en-IN" sz="700" u="none" strike="noStrike" dirty="0">
                          <a:effectLst/>
                        </a:rPr>
                        <a:t>0.80</a:t>
                      </a:r>
                      <a:endParaRPr lang="en-IN" sz="700" b="0" i="0" u="none" strike="noStrike" dirty="0">
                        <a:solidFill>
                          <a:srgbClr val="000000"/>
                        </a:solidFill>
                        <a:effectLst/>
                        <a:latin typeface="Cambria" panose="02040503050406030204" pitchFamily="18" charset="0"/>
                      </a:endParaRPr>
                    </a:p>
                  </a:txBody>
                  <a:tcPr marL="7333" marR="7333" marT="7333" marB="0" anchor="ctr"/>
                </a:tc>
                <a:extLst>
                  <a:ext uri="{0D108BD9-81ED-4DB2-BD59-A6C34878D82A}">
                    <a16:rowId xmlns:a16="http://schemas.microsoft.com/office/drawing/2014/main" val="4066891064"/>
                  </a:ext>
                </a:extLst>
              </a:tr>
            </a:tbl>
          </a:graphicData>
        </a:graphic>
      </p:graphicFrame>
    </p:spTree>
    <p:extLst>
      <p:ext uri="{BB962C8B-B14F-4D97-AF65-F5344CB8AC3E}">
        <p14:creationId xmlns:p14="http://schemas.microsoft.com/office/powerpoint/2010/main" val="16028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B5C298-553D-B034-653A-66DC70BC2853}"/>
              </a:ext>
            </a:extLst>
          </p:cNvPr>
          <p:cNvSpPr txBox="1"/>
          <p:nvPr/>
        </p:nvSpPr>
        <p:spPr>
          <a:xfrm>
            <a:off x="114985" y="139655"/>
            <a:ext cx="11790393" cy="615553"/>
          </a:xfrm>
          <a:prstGeom prst="rect">
            <a:avLst/>
          </a:prstGeom>
          <a:noFill/>
        </p:spPr>
        <p:txBody>
          <a:bodyPr wrap="square">
            <a:spAutoFit/>
          </a:bodyPr>
          <a:lstStyle/>
          <a:p>
            <a:pPr algn="ctr"/>
            <a:r>
              <a:rPr lang="en-US"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Regression algorithm:</a:t>
            </a:r>
            <a:r>
              <a:rPr lang="en-IN"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AbsorptioMax(nm)</a:t>
            </a:r>
          </a:p>
          <a:p>
            <a:pPr algn="ctr"/>
            <a:r>
              <a:rPr lang="en-IN" sz="1600" b="1" dirty="0">
                <a:solidFill>
                  <a:schemeClr val="accent1">
                    <a:lumMod val="75000"/>
                  </a:schemeClr>
                </a:solidFill>
                <a:latin typeface="Cambria" panose="02040503050406030204" pitchFamily="18" charset="0"/>
                <a:ea typeface="Cambria" panose="02040503050406030204" pitchFamily="18" charset="0"/>
              </a:rPr>
              <a:t>Comparison plots:  </a:t>
            </a:r>
            <a:r>
              <a:rPr lang="en-US" sz="1600" b="1" dirty="0">
                <a:solidFill>
                  <a:schemeClr val="accent1">
                    <a:lumMod val="75000"/>
                  </a:schemeClr>
                </a:solidFill>
                <a:latin typeface="Cambria" panose="02040503050406030204" pitchFamily="18" charset="0"/>
                <a:ea typeface="Cambria" panose="02040503050406030204" pitchFamily="18" charset="0"/>
              </a:rPr>
              <a:t>λmax(R</a:t>
            </a:r>
            <a:r>
              <a:rPr lang="en-US" sz="1600" b="1" baseline="30000" dirty="0">
                <a:solidFill>
                  <a:schemeClr val="accent1">
                    <a:lumMod val="75000"/>
                  </a:schemeClr>
                </a:solidFill>
                <a:latin typeface="Cambria" panose="02040503050406030204" pitchFamily="18" charset="0"/>
                <a:ea typeface="Cambria" panose="02040503050406030204" pitchFamily="18" charset="0"/>
              </a:rPr>
              <a:t>2</a:t>
            </a:r>
            <a:r>
              <a:rPr lang="en-US" sz="1600" b="1" dirty="0">
                <a:solidFill>
                  <a:schemeClr val="accent1">
                    <a:lumMod val="75000"/>
                  </a:schemeClr>
                </a:solidFill>
                <a:latin typeface="Cambria" panose="02040503050406030204" pitchFamily="18" charset="0"/>
                <a:ea typeface="Cambria" panose="02040503050406030204" pitchFamily="18" charset="0"/>
              </a:rPr>
              <a:t> Score) , Molecular fingerprints–descriptors with  Machine learning Regression algorithm </a:t>
            </a:r>
            <a:endParaRPr lang="en-IN" sz="1600" b="1" dirty="0">
              <a:solidFill>
                <a:schemeClr val="accent1">
                  <a:lumMod val="75000"/>
                </a:schemeClr>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2A269BED-E23D-3A35-786C-08E5D5C335AD}"/>
              </a:ext>
            </a:extLst>
          </p:cNvPr>
          <p:cNvPicPr>
            <a:picLocks noChangeAspect="1"/>
          </p:cNvPicPr>
          <p:nvPr/>
        </p:nvPicPr>
        <p:blipFill rotWithShape="1">
          <a:blip r:embed="rId2"/>
          <a:srcRect t="1782" r="931" b="2101"/>
          <a:stretch/>
        </p:blipFill>
        <p:spPr>
          <a:xfrm>
            <a:off x="4846769" y="2457974"/>
            <a:ext cx="7230246" cy="3605572"/>
          </a:xfrm>
          <a:prstGeom prst="rect">
            <a:avLst/>
          </a:prstGeom>
        </p:spPr>
      </p:pic>
      <p:sp>
        <p:nvSpPr>
          <p:cNvPr id="7" name="TextBox 6">
            <a:extLst>
              <a:ext uri="{FF2B5EF4-FFF2-40B4-BE49-F238E27FC236}">
                <a16:creationId xmlns:a16="http://schemas.microsoft.com/office/drawing/2014/main" id="{778E8B0C-1F9F-B4F0-4243-C6FE167C9EEA}"/>
              </a:ext>
            </a:extLst>
          </p:cNvPr>
          <p:cNvSpPr txBox="1"/>
          <p:nvPr/>
        </p:nvSpPr>
        <p:spPr>
          <a:xfrm>
            <a:off x="4771268" y="6063546"/>
            <a:ext cx="7512193" cy="461665"/>
          </a:xfrm>
          <a:prstGeom prst="rect">
            <a:avLst/>
          </a:prstGeom>
          <a:noFill/>
        </p:spPr>
        <p:txBody>
          <a:bodyPr wrap="square">
            <a:spAutoFit/>
          </a:bodyPr>
          <a:lstStyle/>
          <a:p>
            <a:pPr algn="ctr"/>
            <a:r>
              <a:rPr lang="en-IN" sz="1200" b="1" dirty="0">
                <a:solidFill>
                  <a:srgbClr val="9966FF"/>
                </a:solidFill>
                <a:latin typeface="Times New Roman" panose="02020603050405020304" pitchFamily="18" charset="0"/>
                <a:ea typeface="Calibri" panose="020F0502020204030204" pitchFamily="34" charset="0"/>
                <a:cs typeface="Times New Roman" panose="02020603050405020304" pitchFamily="18" charset="0"/>
              </a:rPr>
              <a:t>Random forest </a:t>
            </a:r>
            <a:r>
              <a:rPr lang="en-IN" sz="1200" b="1" i="0" dirty="0">
                <a:effectLst/>
                <a:latin typeface="Times New Roman" panose="02020603050405020304" pitchFamily="18" charset="0"/>
                <a:cs typeface="Times New Roman" panose="02020603050405020304" pitchFamily="18" charset="0"/>
              </a:rPr>
              <a:t>&gt;</a:t>
            </a:r>
            <a:r>
              <a:rPr lang="en-US"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rgbClr val="0070C0"/>
                </a:solidFill>
                <a:effectLst/>
                <a:latin typeface="Times New Roman" panose="02020603050405020304" pitchFamily="18" charset="0"/>
                <a:cs typeface="Times New Roman" panose="02020603050405020304" pitchFamily="18" charset="0"/>
              </a:rPr>
              <a:t>Decision tress Regression &gt;</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 </a:t>
            </a:r>
            <a:r>
              <a:rPr lang="en-IN" sz="12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K- Nearest Neighbour KNN </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 </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Rigid Regression </a:t>
            </a:r>
            <a:r>
              <a:rPr lang="en-IN" sz="1200" b="1" i="0" dirty="0">
                <a:solidFill>
                  <a:schemeClr val="tx2"/>
                </a:solidFill>
                <a:effectLst/>
                <a:latin typeface="Times New Roman" panose="02020603050405020304" pitchFamily="18" charset="0"/>
                <a:cs typeface="Times New Roman" panose="02020603050405020304" pitchFamily="18" charset="0"/>
              </a:rPr>
              <a:t>&gt;                      </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Lasso Regression</a:t>
            </a:r>
            <a:r>
              <a:rPr lang="en-IN" sz="1200" b="1" i="0" dirty="0">
                <a:solidFill>
                  <a:srgbClr val="FF0000"/>
                </a:solidFill>
                <a:effectLst/>
                <a:latin typeface="Times New Roman" panose="02020603050405020304" pitchFamily="18" charset="0"/>
                <a:cs typeface="Times New Roman" panose="02020603050405020304" pitchFamily="18" charset="0"/>
              </a:rPr>
              <a:t> </a:t>
            </a:r>
            <a:r>
              <a:rPr lang="en-IN" sz="1200" b="1" i="0" dirty="0">
                <a:effectLst/>
                <a:latin typeface="Times New Roman" panose="02020603050405020304" pitchFamily="18" charset="0"/>
                <a:cs typeface="Times New Roman" panose="02020603050405020304" pitchFamily="18" charset="0"/>
              </a:rPr>
              <a:t>&gt; </a:t>
            </a:r>
            <a:r>
              <a:rPr lang="en-IN" sz="1200" b="1" i="0" dirty="0" err="1">
                <a:solidFill>
                  <a:srgbClr val="FF6600"/>
                </a:solidFill>
                <a:effectLst/>
                <a:latin typeface="Times New Roman" panose="02020603050405020304" pitchFamily="18" charset="0"/>
                <a:cs typeface="Times New Roman" panose="02020603050405020304" pitchFamily="18" charset="0"/>
              </a:rPr>
              <a:t>ElasticNet</a:t>
            </a:r>
            <a:r>
              <a:rPr lang="en-IN" sz="1200" b="1" i="0" dirty="0">
                <a:solidFill>
                  <a:srgbClr val="FF6600"/>
                </a:solidFill>
                <a:effectLst/>
                <a:latin typeface="Times New Roman" panose="02020603050405020304" pitchFamily="18" charset="0"/>
                <a:cs typeface="Times New Roman" panose="02020603050405020304" pitchFamily="18" charset="0"/>
              </a:rPr>
              <a:t>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i="0" dirty="0">
                <a:solidFill>
                  <a:srgbClr val="FF66FF"/>
                </a:solidFill>
                <a:effectLst/>
                <a:latin typeface="Times New Roman" panose="02020603050405020304" pitchFamily="18" charset="0"/>
                <a:cs typeface="Times New Roman" panose="02020603050405020304" pitchFamily="18" charset="0"/>
              </a:rPr>
              <a:t>Support Vector Machine-SVM</a:t>
            </a:r>
            <a:endParaRPr lang="en-IN" sz="1200" b="1" dirty="0">
              <a:solidFill>
                <a:srgbClr val="FF66FF"/>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7F292AB-7118-2C60-DAE8-DBF9FE1A8050}"/>
              </a:ext>
            </a:extLst>
          </p:cNvPr>
          <p:cNvSpPr txBox="1"/>
          <p:nvPr/>
        </p:nvSpPr>
        <p:spPr>
          <a:xfrm>
            <a:off x="71975" y="855958"/>
            <a:ext cx="12005040" cy="461665"/>
          </a:xfrm>
          <a:prstGeom prst="rect">
            <a:avLst/>
          </a:prstGeom>
          <a:noFill/>
        </p:spPr>
        <p:txBody>
          <a:bodyPr wrap="square">
            <a:spAutoFit/>
          </a:bodyPr>
          <a:lstStyle/>
          <a:p>
            <a:pPr algn="just"/>
            <a:r>
              <a:rPr lang="en-US" sz="1200" b="1" i="0" dirty="0">
                <a:effectLst/>
                <a:latin typeface="Cambria" panose="02040503050406030204" pitchFamily="18" charset="0"/>
                <a:ea typeface="Cambria" panose="02040503050406030204" pitchFamily="18" charset="0"/>
              </a:rPr>
              <a:t>R-squared</a:t>
            </a:r>
            <a:r>
              <a:rPr lang="en-US" sz="1200" b="0" i="0" dirty="0">
                <a:effectLst/>
                <a:latin typeface="Cambria" panose="02040503050406030204" pitchFamily="18" charset="0"/>
                <a:ea typeface="Cambria" panose="02040503050406030204" pitchFamily="18" charset="0"/>
              </a:rPr>
              <a:t> (Coefficient of determination) represents the coefficient of how well the values fit compared to the original values. The value from 0 to 1 interpreted as percentages. </a:t>
            </a:r>
          </a:p>
          <a:p>
            <a:pPr algn="just"/>
            <a:r>
              <a:rPr lang="en-US" sz="1200" b="0" i="0" dirty="0">
                <a:effectLst/>
                <a:latin typeface="Cambria" panose="02040503050406030204" pitchFamily="18" charset="0"/>
                <a:ea typeface="Cambria" panose="02040503050406030204" pitchFamily="18" charset="0"/>
              </a:rPr>
              <a:t>The higher the value is, the better the model is (</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R</a:t>
            </a:r>
            <a:r>
              <a:rPr lang="en-US" sz="1200" i="0" baseline="3000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2</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 Score </a:t>
            </a:r>
            <a:r>
              <a:rPr lang="en-US" sz="1200" dirty="0">
                <a:solidFill>
                  <a:srgbClr val="24292F"/>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anges between 0 and 1 0.90-0.95 (good)  and 0.40 (bad)</a:t>
            </a:r>
          </a:p>
        </p:txBody>
      </p:sp>
      <p:pic>
        <p:nvPicPr>
          <p:cNvPr id="13" name="Picture 12">
            <a:extLst>
              <a:ext uri="{FF2B5EF4-FFF2-40B4-BE49-F238E27FC236}">
                <a16:creationId xmlns:a16="http://schemas.microsoft.com/office/drawing/2014/main" id="{88F3D9C7-1DEA-193E-EE69-509A9C459C1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727" t="61824" r="27880" b="20880"/>
          <a:stretch/>
        </p:blipFill>
        <p:spPr bwMode="auto">
          <a:xfrm>
            <a:off x="3830422" y="1413681"/>
            <a:ext cx="1753300" cy="671121"/>
          </a:xfrm>
          <a:prstGeom prst="rect">
            <a:avLst/>
          </a:prstGeom>
          <a:noFill/>
          <a:ln>
            <a:noFill/>
          </a:ln>
        </p:spPr>
      </p:pic>
      <p:pic>
        <p:nvPicPr>
          <p:cNvPr id="14" name="Picture 13">
            <a:extLst>
              <a:ext uri="{FF2B5EF4-FFF2-40B4-BE49-F238E27FC236}">
                <a16:creationId xmlns:a16="http://schemas.microsoft.com/office/drawing/2014/main" id="{F9F7520C-3D0D-20BF-D78E-57F5373B717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saturation sat="400000"/>
                    </a14:imgEffect>
                  </a14:imgLayer>
                </a14:imgProps>
              </a:ext>
            </a:extLst>
          </a:blip>
          <a:srcRect l="2545" t="3936" r="8358" b="54387"/>
          <a:stretch/>
        </p:blipFill>
        <p:spPr>
          <a:xfrm>
            <a:off x="5583722" y="1633160"/>
            <a:ext cx="2525594" cy="385164"/>
          </a:xfrm>
          <a:prstGeom prst="rect">
            <a:avLst/>
          </a:prstGeom>
        </p:spPr>
      </p:pic>
      <p:pic>
        <p:nvPicPr>
          <p:cNvPr id="9" name="Picture 8">
            <a:extLst>
              <a:ext uri="{FF2B5EF4-FFF2-40B4-BE49-F238E27FC236}">
                <a16:creationId xmlns:a16="http://schemas.microsoft.com/office/drawing/2014/main" id="{E75EC050-3575-7F81-42D8-DC0D836F58F9}"/>
              </a:ext>
            </a:extLst>
          </p:cNvPr>
          <p:cNvPicPr>
            <a:picLocks noChangeAspect="1"/>
          </p:cNvPicPr>
          <p:nvPr/>
        </p:nvPicPr>
        <p:blipFill>
          <a:blip r:embed="rId7"/>
          <a:stretch>
            <a:fillRect/>
          </a:stretch>
        </p:blipFill>
        <p:spPr>
          <a:xfrm>
            <a:off x="114986" y="2231058"/>
            <a:ext cx="4525338" cy="3994534"/>
          </a:xfrm>
          <a:prstGeom prst="rect">
            <a:avLst/>
          </a:prstGeom>
        </p:spPr>
      </p:pic>
    </p:spTree>
    <p:extLst>
      <p:ext uri="{BB962C8B-B14F-4D97-AF65-F5344CB8AC3E}">
        <p14:creationId xmlns:p14="http://schemas.microsoft.com/office/powerpoint/2010/main" val="150210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20846" y="164520"/>
            <a:ext cx="61052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400" b="1" strike="noStrike" spc="-1" dirty="0" err="1">
                <a:solidFill>
                  <a:srgbClr val="A43F27"/>
                </a:solidFill>
                <a:latin typeface="Cambria"/>
                <a:ea typeface="Cambria"/>
              </a:rPr>
              <a:t>RegressionScores</a:t>
            </a:r>
            <a:r>
              <a:rPr lang="en-IN" sz="1400" b="1" strike="noStrike" spc="-1" dirty="0">
                <a:solidFill>
                  <a:srgbClr val="A43F27"/>
                </a:solidFill>
                <a:latin typeface="Cambria"/>
                <a:ea typeface="Cambria"/>
              </a:rPr>
              <a:t>_</a:t>
            </a:r>
            <a:r>
              <a:rPr lang="en-IN" sz="1400" b="1" strike="noStrike" spc="-1" dirty="0">
                <a:solidFill>
                  <a:srgbClr val="2D2E2D"/>
                </a:solidFill>
                <a:latin typeface="Cambria"/>
                <a:ea typeface="Cambria"/>
              </a:rPr>
              <a:t> </a:t>
            </a:r>
            <a:r>
              <a:rPr lang="en-IN" sz="1400" b="1" strike="noStrike" spc="-1" dirty="0" err="1">
                <a:solidFill>
                  <a:srgbClr val="A43F27"/>
                </a:solidFill>
                <a:latin typeface="Cambria"/>
                <a:ea typeface="Cambria"/>
              </a:rPr>
              <a:t>MACCS:EmissionMax</a:t>
            </a:r>
            <a:r>
              <a:rPr lang="en-IN" sz="1400" b="1" strike="noStrike" spc="-1" dirty="0">
                <a:solidFill>
                  <a:srgbClr val="A43F27"/>
                </a:solidFill>
                <a:latin typeface="Cambria"/>
                <a:ea typeface="Cambria"/>
              </a:rPr>
              <a:t>(nm)</a:t>
            </a:r>
          </a:p>
          <a:p>
            <a:pPr>
              <a:lnSpc>
                <a:spcPct val="100000"/>
              </a:lnSpc>
            </a:pPr>
            <a:endParaRPr lang="en-IN" sz="1400" b="0" strike="noStrike" spc="-1" dirty="0">
              <a:latin typeface="Arial"/>
            </a:endParaRPr>
          </a:p>
        </p:txBody>
      </p:sp>
      <p:sp>
        <p:nvSpPr>
          <p:cNvPr id="469"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470" name="Picture 24"/>
          <p:cNvPicPr/>
          <p:nvPr/>
        </p:nvPicPr>
        <p:blipFill>
          <a:blip r:embed="rId2"/>
          <a:stretch/>
        </p:blipFill>
        <p:spPr>
          <a:xfrm>
            <a:off x="6899940" y="2204280"/>
            <a:ext cx="2773080" cy="2205360"/>
          </a:xfrm>
          <a:prstGeom prst="rect">
            <a:avLst/>
          </a:prstGeom>
          <a:ln>
            <a:noFill/>
          </a:ln>
        </p:spPr>
      </p:pic>
      <p:pic>
        <p:nvPicPr>
          <p:cNvPr id="472" name="Picture 471"/>
          <p:cNvPicPr/>
          <p:nvPr/>
        </p:nvPicPr>
        <p:blipFill>
          <a:blip r:embed="rId3"/>
          <a:stretch/>
        </p:blipFill>
        <p:spPr>
          <a:xfrm>
            <a:off x="4248000" y="62280"/>
            <a:ext cx="2375280" cy="1881720"/>
          </a:xfrm>
          <a:prstGeom prst="rect">
            <a:avLst/>
          </a:prstGeom>
          <a:ln>
            <a:noFill/>
          </a:ln>
        </p:spPr>
      </p:pic>
      <p:pic>
        <p:nvPicPr>
          <p:cNvPr id="473" name="Picture 472"/>
          <p:cNvPicPr/>
          <p:nvPr/>
        </p:nvPicPr>
        <p:blipFill>
          <a:blip r:embed="rId4"/>
          <a:stretch/>
        </p:blipFill>
        <p:spPr>
          <a:xfrm>
            <a:off x="3905280" y="2131560"/>
            <a:ext cx="3150720" cy="2495880"/>
          </a:xfrm>
          <a:prstGeom prst="rect">
            <a:avLst/>
          </a:prstGeom>
          <a:ln>
            <a:noFill/>
          </a:ln>
        </p:spPr>
      </p:pic>
      <p:pic>
        <p:nvPicPr>
          <p:cNvPr id="474" name="Picture 473"/>
          <p:cNvPicPr/>
          <p:nvPr/>
        </p:nvPicPr>
        <p:blipFill>
          <a:blip r:embed="rId5"/>
          <a:stretch/>
        </p:blipFill>
        <p:spPr>
          <a:xfrm>
            <a:off x="3905280" y="4320000"/>
            <a:ext cx="3222720" cy="2553120"/>
          </a:xfrm>
          <a:prstGeom prst="rect">
            <a:avLst/>
          </a:prstGeom>
          <a:ln>
            <a:noFill/>
          </a:ln>
        </p:spPr>
      </p:pic>
      <p:pic>
        <p:nvPicPr>
          <p:cNvPr id="475" name="Picture 474"/>
          <p:cNvPicPr/>
          <p:nvPr/>
        </p:nvPicPr>
        <p:blipFill>
          <a:blip r:embed="rId6"/>
          <a:stretch/>
        </p:blipFill>
        <p:spPr>
          <a:xfrm>
            <a:off x="6937200" y="60300"/>
            <a:ext cx="2664000" cy="2110320"/>
          </a:xfrm>
          <a:prstGeom prst="rect">
            <a:avLst/>
          </a:prstGeom>
          <a:ln>
            <a:noFill/>
          </a:ln>
        </p:spPr>
      </p:pic>
      <p:pic>
        <p:nvPicPr>
          <p:cNvPr id="476" name="Picture 475"/>
          <p:cNvPicPr/>
          <p:nvPr/>
        </p:nvPicPr>
        <p:blipFill>
          <a:blip r:embed="rId7"/>
          <a:stretch/>
        </p:blipFill>
        <p:spPr>
          <a:xfrm>
            <a:off x="7056000" y="4428900"/>
            <a:ext cx="3024000" cy="2395440"/>
          </a:xfrm>
          <a:prstGeom prst="rect">
            <a:avLst/>
          </a:prstGeom>
          <a:ln>
            <a:noFill/>
          </a:ln>
        </p:spPr>
      </p:pic>
      <p:pic>
        <p:nvPicPr>
          <p:cNvPr id="477" name="Picture 476"/>
          <p:cNvPicPr/>
          <p:nvPr/>
        </p:nvPicPr>
        <p:blipFill>
          <a:blip r:embed="rId8"/>
          <a:stretch/>
        </p:blipFill>
        <p:spPr>
          <a:xfrm>
            <a:off x="9673020" y="2420460"/>
            <a:ext cx="2535480" cy="2008440"/>
          </a:xfrm>
          <a:prstGeom prst="rect">
            <a:avLst/>
          </a:prstGeom>
          <a:ln>
            <a:noFill/>
          </a:ln>
        </p:spPr>
      </p:pic>
      <p:graphicFrame>
        <p:nvGraphicFramePr>
          <p:cNvPr id="2" name="Table 1">
            <a:extLst>
              <a:ext uri="{FF2B5EF4-FFF2-40B4-BE49-F238E27FC236}">
                <a16:creationId xmlns:a16="http://schemas.microsoft.com/office/drawing/2014/main" id="{C07B70CF-67F0-34F2-EA88-5FB4988E8A20}"/>
              </a:ext>
            </a:extLst>
          </p:cNvPr>
          <p:cNvGraphicFramePr>
            <a:graphicFrameLocks noGrp="1"/>
          </p:cNvGraphicFramePr>
          <p:nvPr>
            <p:extLst>
              <p:ext uri="{D42A27DB-BD31-4B8C-83A1-F6EECF244321}">
                <p14:modId xmlns:p14="http://schemas.microsoft.com/office/powerpoint/2010/main" val="2321757953"/>
              </p:ext>
            </p:extLst>
          </p:nvPr>
        </p:nvGraphicFramePr>
        <p:xfrm>
          <a:off x="118284" y="492464"/>
          <a:ext cx="3577416" cy="6108619"/>
        </p:xfrm>
        <a:graphic>
          <a:graphicData uri="http://schemas.openxmlformats.org/drawingml/2006/table">
            <a:tbl>
              <a:tblPr>
                <a:tableStyleId>{BC89EF96-8CEA-46FF-86C4-4CE0E7609802}</a:tableStyleId>
              </a:tblPr>
              <a:tblGrid>
                <a:gridCol w="500841">
                  <a:extLst>
                    <a:ext uri="{9D8B030D-6E8A-4147-A177-3AD203B41FA5}">
                      <a16:colId xmlns:a16="http://schemas.microsoft.com/office/drawing/2014/main" val="627340693"/>
                    </a:ext>
                  </a:extLst>
                </a:gridCol>
                <a:gridCol w="735653">
                  <a:extLst>
                    <a:ext uri="{9D8B030D-6E8A-4147-A177-3AD203B41FA5}">
                      <a16:colId xmlns:a16="http://schemas.microsoft.com/office/drawing/2014/main" val="1565861585"/>
                    </a:ext>
                  </a:extLst>
                </a:gridCol>
                <a:gridCol w="702622">
                  <a:extLst>
                    <a:ext uri="{9D8B030D-6E8A-4147-A177-3AD203B41FA5}">
                      <a16:colId xmlns:a16="http://schemas.microsoft.com/office/drawing/2014/main" val="3747118026"/>
                    </a:ext>
                  </a:extLst>
                </a:gridCol>
                <a:gridCol w="910196">
                  <a:extLst>
                    <a:ext uri="{9D8B030D-6E8A-4147-A177-3AD203B41FA5}">
                      <a16:colId xmlns:a16="http://schemas.microsoft.com/office/drawing/2014/main" val="661751500"/>
                    </a:ext>
                  </a:extLst>
                </a:gridCol>
                <a:gridCol w="728104">
                  <a:extLst>
                    <a:ext uri="{9D8B030D-6E8A-4147-A177-3AD203B41FA5}">
                      <a16:colId xmlns:a16="http://schemas.microsoft.com/office/drawing/2014/main" val="3299500934"/>
                    </a:ext>
                  </a:extLst>
                </a:gridCol>
              </a:tblGrid>
              <a:tr h="212386">
                <a:tc>
                  <a:txBody>
                    <a:bodyPr/>
                    <a:lstStyle/>
                    <a:p>
                      <a:pPr algn="ctr" rtl="0" fontAlgn="ctr"/>
                      <a:r>
                        <a:rPr lang="en-IN" sz="900" b="1" u="none" strike="noStrike" dirty="0">
                          <a:effectLst/>
                          <a:latin typeface="Cambira"/>
                        </a:rPr>
                        <a:t>FPs</a:t>
                      </a:r>
                      <a:endParaRPr lang="en-IN" sz="900" b="1" i="0" u="none" strike="noStrike" dirty="0">
                        <a:solidFill>
                          <a:srgbClr val="2D2E2D"/>
                        </a:solidFill>
                        <a:effectLst/>
                        <a:latin typeface="Cambira"/>
                      </a:endParaRPr>
                    </a:p>
                  </a:txBody>
                  <a:tcPr marL="6642" marR="6642" marT="6642" marB="0" anchor="ctr"/>
                </a:tc>
                <a:tc>
                  <a:txBody>
                    <a:bodyPr/>
                    <a:lstStyle/>
                    <a:p>
                      <a:pPr algn="ctr" rtl="0" fontAlgn="ctr"/>
                      <a:r>
                        <a:rPr lang="en-IN" sz="900" b="1" u="none" strike="noStrike" dirty="0">
                          <a:effectLst/>
                          <a:latin typeface="Cambira"/>
                        </a:rPr>
                        <a:t>Algorithm</a:t>
                      </a:r>
                      <a:endParaRPr lang="en-IN" sz="900" b="1" i="0" u="none" strike="noStrike" dirty="0">
                        <a:solidFill>
                          <a:srgbClr val="2D2E2D"/>
                        </a:solidFill>
                        <a:effectLst/>
                        <a:latin typeface="Cambira"/>
                      </a:endParaRPr>
                    </a:p>
                  </a:txBody>
                  <a:tcPr marL="6642" marR="6642" marT="6642" marB="0" anchor="ctr"/>
                </a:tc>
                <a:tc>
                  <a:txBody>
                    <a:bodyPr/>
                    <a:lstStyle/>
                    <a:p>
                      <a:pPr algn="ctr" rtl="0" fontAlgn="ctr"/>
                      <a:r>
                        <a:rPr lang="en-IN" sz="900" b="1" u="none" strike="noStrike" dirty="0">
                          <a:effectLst/>
                          <a:latin typeface="Cambira"/>
                        </a:rPr>
                        <a:t>r2_score</a:t>
                      </a:r>
                      <a:endParaRPr lang="en-IN" sz="900" b="1" i="0" u="none" strike="noStrike" dirty="0">
                        <a:solidFill>
                          <a:srgbClr val="2D2E2D"/>
                        </a:solidFill>
                        <a:effectLst/>
                        <a:latin typeface="Cambira"/>
                      </a:endParaRPr>
                    </a:p>
                  </a:txBody>
                  <a:tcPr marL="6642" marR="6642" marT="6642" marB="0" anchor="ctr"/>
                </a:tc>
                <a:tc gridSpan="2">
                  <a:txBody>
                    <a:bodyPr/>
                    <a:lstStyle/>
                    <a:p>
                      <a:pPr algn="ctr" rtl="0" fontAlgn="ctr"/>
                      <a:r>
                        <a:rPr lang="en-IN" sz="900" b="1" u="none" strike="noStrike" dirty="0">
                          <a:effectLst/>
                          <a:latin typeface="Cambira"/>
                        </a:rPr>
                        <a:t>Regression Scores</a:t>
                      </a:r>
                      <a:endParaRPr lang="en-IN" sz="900" b="1" i="0" u="none" strike="noStrike" dirty="0">
                        <a:solidFill>
                          <a:srgbClr val="2D2E2D"/>
                        </a:solidFill>
                        <a:effectLst/>
                        <a:latin typeface="Cambira"/>
                      </a:endParaRPr>
                    </a:p>
                  </a:txBody>
                  <a:tcPr marL="6642" marR="6642" marT="6642" marB="0" anchor="ctr"/>
                </a:tc>
                <a:tc hMerge="1">
                  <a:txBody>
                    <a:bodyPr/>
                    <a:lstStyle/>
                    <a:p>
                      <a:endParaRPr lang="en-IN"/>
                    </a:p>
                  </a:txBody>
                  <a:tcPr/>
                </a:tc>
                <a:extLst>
                  <a:ext uri="{0D108BD9-81ED-4DB2-BD59-A6C34878D82A}">
                    <a16:rowId xmlns:a16="http://schemas.microsoft.com/office/drawing/2014/main" val="2106456505"/>
                  </a:ext>
                </a:extLst>
              </a:tr>
              <a:tr h="304780">
                <a:tc rowSpan="21">
                  <a:txBody>
                    <a:bodyPr/>
                    <a:lstStyle/>
                    <a:p>
                      <a:pPr algn="ctr" rtl="0" fontAlgn="ctr"/>
                      <a:r>
                        <a:rPr lang="en-IN" sz="900" u="none" strike="noStrike" dirty="0">
                          <a:effectLst/>
                          <a:latin typeface="Cambira"/>
                        </a:rPr>
                        <a:t>MACCS</a:t>
                      </a:r>
                      <a:endParaRPr lang="en-IN" sz="900" b="0" i="0" u="none" strike="noStrike" dirty="0">
                        <a:solidFill>
                          <a:srgbClr val="2D2E2D"/>
                        </a:solidFill>
                        <a:effectLst/>
                        <a:latin typeface="Cambira"/>
                      </a:endParaRPr>
                    </a:p>
                  </a:txBody>
                  <a:tcPr marL="6642" marR="6642" marT="6642" marB="0" anchor="ctr"/>
                </a:tc>
                <a:tc rowSpan="3">
                  <a:txBody>
                    <a:bodyPr/>
                    <a:lstStyle/>
                    <a:p>
                      <a:pPr algn="ctr" rtl="0" fontAlgn="ctr"/>
                      <a:r>
                        <a:rPr lang="en-IN" sz="900" u="none" strike="noStrike" dirty="0">
                          <a:effectLst/>
                          <a:latin typeface="Cambira"/>
                        </a:rPr>
                        <a:t>Random Forest Regression</a:t>
                      </a:r>
                      <a:endParaRPr lang="en-IN" sz="900" b="0" i="0" u="none" strike="noStrike" dirty="0">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0.86</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22.67</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2386275087"/>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1258.07</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3269668030"/>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0.86</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1883318745"/>
                  </a:ext>
                </a:extLst>
              </a:tr>
              <a:tr h="304780">
                <a:tc vMerge="1">
                  <a:txBody>
                    <a:bodyPr/>
                    <a:lstStyle/>
                    <a:p>
                      <a:endParaRPr lang="en-IN"/>
                    </a:p>
                  </a:txBody>
                  <a:tcPr/>
                </a:tc>
                <a:tc rowSpan="3">
                  <a:txBody>
                    <a:bodyPr/>
                    <a:lstStyle/>
                    <a:p>
                      <a:pPr algn="ctr" rtl="0" fontAlgn="ctr"/>
                      <a:r>
                        <a:rPr lang="en-IN" sz="900" u="none" strike="noStrike">
                          <a:effectLst/>
                          <a:latin typeface="Cambira"/>
                        </a:rPr>
                        <a:t>Support Vector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0.42</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dirty="0">
                          <a:effectLst/>
                          <a:latin typeface="Cambira"/>
                        </a:rPr>
                        <a:t>55.63</a:t>
                      </a:r>
                      <a:endParaRPr lang="en-IN" sz="900" b="0" i="0" u="none" strike="noStrike" dirty="0">
                        <a:solidFill>
                          <a:srgbClr val="2D2E2D"/>
                        </a:solidFill>
                        <a:effectLst/>
                        <a:latin typeface="Cambira"/>
                      </a:endParaRPr>
                    </a:p>
                  </a:txBody>
                  <a:tcPr marL="6642" marR="6642" marT="6642" marB="0" anchor="ctr"/>
                </a:tc>
                <a:extLst>
                  <a:ext uri="{0D108BD9-81ED-4DB2-BD59-A6C34878D82A}">
                    <a16:rowId xmlns:a16="http://schemas.microsoft.com/office/drawing/2014/main" val="1993251602"/>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5322.32</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3312607400"/>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0.42</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260564906"/>
                  </a:ext>
                </a:extLst>
              </a:tr>
              <a:tr h="304780">
                <a:tc vMerge="1">
                  <a:txBody>
                    <a:bodyPr/>
                    <a:lstStyle/>
                    <a:p>
                      <a:endParaRPr lang="en-IN"/>
                    </a:p>
                  </a:txBody>
                  <a:tcPr/>
                </a:tc>
                <a:tc rowSpan="3">
                  <a:txBody>
                    <a:bodyPr/>
                    <a:lstStyle/>
                    <a:p>
                      <a:pPr algn="ctr" rtl="0" fontAlgn="ctr"/>
                      <a:r>
                        <a:rPr lang="en-IN" sz="900" u="none" strike="noStrike">
                          <a:effectLst/>
                          <a:latin typeface="Cambira"/>
                        </a:rPr>
                        <a:t>ElasticNet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0.37</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a:effectLst/>
                          <a:latin typeface="Cambira"/>
                        </a:rPr>
                        <a:t>mean_absolute_erro</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60.06</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1804833558"/>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mean_squared_error</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5758.42</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1942417835"/>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0.37</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575056847"/>
                  </a:ext>
                </a:extLst>
              </a:tr>
              <a:tr h="304780">
                <a:tc vMerge="1">
                  <a:txBody>
                    <a:bodyPr/>
                    <a:lstStyle/>
                    <a:p>
                      <a:endParaRPr lang="en-IN"/>
                    </a:p>
                  </a:txBody>
                  <a:tcPr/>
                </a:tc>
                <a:tc rowSpan="3">
                  <a:txBody>
                    <a:bodyPr/>
                    <a:lstStyle/>
                    <a:p>
                      <a:pPr algn="ctr" rtl="0" fontAlgn="ctr"/>
                      <a:r>
                        <a:rPr lang="en-IN" sz="900" u="none" strike="noStrike">
                          <a:effectLst/>
                          <a:latin typeface="Cambira"/>
                        </a:rPr>
                        <a:t>Lasso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0.46</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55.12</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2571957266"/>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4945.69</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980047724"/>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0.46</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2734592761"/>
                  </a:ext>
                </a:extLst>
              </a:tr>
              <a:tr h="304780">
                <a:tc vMerge="1">
                  <a:txBody>
                    <a:bodyPr/>
                    <a:lstStyle/>
                    <a:p>
                      <a:endParaRPr lang="en-IN"/>
                    </a:p>
                  </a:txBody>
                  <a:tcPr/>
                </a:tc>
                <a:tc rowSpan="3">
                  <a:txBody>
                    <a:bodyPr/>
                    <a:lstStyle/>
                    <a:p>
                      <a:pPr algn="ctr" rtl="0" fontAlgn="ctr"/>
                      <a:r>
                        <a:rPr lang="en-IN" sz="900" u="none" strike="noStrike">
                          <a:effectLst/>
                          <a:latin typeface="Cambira"/>
                        </a:rPr>
                        <a:t>Ridge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0.57</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48.84</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4138805204"/>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3972.36</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3914146112"/>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a:effectLst/>
                          <a:latin typeface="Cambira"/>
                        </a:rPr>
                        <a:t>r2_score</a:t>
                      </a:r>
                      <a:endParaRPr lang="en-IN" sz="900" b="0" i="0" u="none" strike="noStrike">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0.57</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1969210356"/>
                  </a:ext>
                </a:extLst>
              </a:tr>
              <a:tr h="304780">
                <a:tc vMerge="1">
                  <a:txBody>
                    <a:bodyPr/>
                    <a:lstStyle/>
                    <a:p>
                      <a:endParaRPr lang="en-IN"/>
                    </a:p>
                  </a:txBody>
                  <a:tcPr/>
                </a:tc>
                <a:tc rowSpan="3">
                  <a:txBody>
                    <a:bodyPr/>
                    <a:lstStyle/>
                    <a:p>
                      <a:pPr algn="ctr" rtl="0" fontAlgn="ctr"/>
                      <a:r>
                        <a:rPr lang="en-IN" sz="900" u="none" strike="noStrike">
                          <a:effectLst/>
                          <a:latin typeface="Cambira"/>
                        </a:rPr>
                        <a:t>Decision Tree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0.79</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25.65</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440006647"/>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1884.44</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2397254335"/>
                  </a:ext>
                </a:extLst>
              </a:tr>
              <a:tr h="224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0.79</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3611892395"/>
                  </a:ext>
                </a:extLst>
              </a:tr>
              <a:tr h="304780">
                <a:tc vMerge="1">
                  <a:txBody>
                    <a:bodyPr/>
                    <a:lstStyle/>
                    <a:p>
                      <a:endParaRPr lang="en-IN"/>
                    </a:p>
                  </a:txBody>
                  <a:tcPr/>
                </a:tc>
                <a:tc rowSpan="3">
                  <a:txBody>
                    <a:bodyPr/>
                    <a:lstStyle/>
                    <a:p>
                      <a:pPr algn="ctr" rtl="0" fontAlgn="ctr"/>
                      <a:r>
                        <a:rPr lang="en-IN" sz="900" u="none" strike="noStrike">
                          <a:effectLst/>
                          <a:latin typeface="Cambira"/>
                        </a:rPr>
                        <a:t>K-Nearest Neighbors Regression</a:t>
                      </a:r>
                      <a:endParaRPr lang="en-IN" sz="900" b="0" i="0" u="none" strike="noStrike">
                        <a:solidFill>
                          <a:srgbClr val="2D2E2D"/>
                        </a:solidFill>
                        <a:effectLst/>
                        <a:latin typeface="Cambira"/>
                      </a:endParaRPr>
                    </a:p>
                  </a:txBody>
                  <a:tcPr marL="6642" marR="6642" marT="6642" marB="0" anchor="ctr"/>
                </a:tc>
                <a:tc rowSpan="3">
                  <a:txBody>
                    <a:bodyPr/>
                    <a:lstStyle/>
                    <a:p>
                      <a:pPr algn="ctr" rtl="0" fontAlgn="ctr"/>
                      <a:r>
                        <a:rPr lang="en-IN" sz="900" b="1" u="none" strike="noStrike" dirty="0">
                          <a:effectLst/>
                          <a:latin typeface="Cambira"/>
                        </a:rPr>
                        <a:t>0.75</a:t>
                      </a:r>
                      <a:endParaRPr lang="en-IN" sz="900" b="1" i="0" u="none" strike="noStrike" dirty="0">
                        <a:solidFill>
                          <a:srgbClr val="2D2E2D"/>
                        </a:solidFill>
                        <a:effectLst/>
                        <a:latin typeface="Cambira"/>
                      </a:endParaRPr>
                    </a:p>
                  </a:txBody>
                  <a:tcPr marL="6642" marR="6642" marT="6642" marB="0" anchor="ctr"/>
                </a:tc>
                <a:tc>
                  <a:txBody>
                    <a:bodyPr/>
                    <a:lstStyle/>
                    <a:p>
                      <a:pPr algn="l" rtl="0" fontAlgn="ctr"/>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a:effectLst/>
                          <a:latin typeface="Cambira"/>
                        </a:rPr>
                        <a:t>32.89</a:t>
                      </a:r>
                      <a:endParaRPr lang="en-IN" sz="900" b="0" i="0" u="none" strike="noStrike">
                        <a:solidFill>
                          <a:srgbClr val="2D2E2D"/>
                        </a:solidFill>
                        <a:effectLst/>
                        <a:latin typeface="Cambira"/>
                      </a:endParaRPr>
                    </a:p>
                  </a:txBody>
                  <a:tcPr marL="6642" marR="6642" marT="6642" marB="0" anchor="ctr"/>
                </a:tc>
                <a:extLst>
                  <a:ext uri="{0D108BD9-81ED-4DB2-BD59-A6C34878D82A}">
                    <a16:rowId xmlns:a16="http://schemas.microsoft.com/office/drawing/2014/main" val="647860293"/>
                  </a:ext>
                </a:extLst>
              </a:tr>
              <a:tr h="30478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dirty="0">
                          <a:effectLst/>
                          <a:latin typeface="Cambira"/>
                        </a:rPr>
                        <a:t>2245.94</a:t>
                      </a:r>
                      <a:endParaRPr lang="en-IN" sz="900" b="0" i="0" u="none" strike="noStrike" dirty="0">
                        <a:solidFill>
                          <a:srgbClr val="2D2E2D"/>
                        </a:solidFill>
                        <a:effectLst/>
                        <a:latin typeface="Cambira"/>
                      </a:endParaRPr>
                    </a:p>
                  </a:txBody>
                  <a:tcPr marL="6642" marR="6642" marT="6642" marB="0" anchor="ctr"/>
                </a:tc>
                <a:extLst>
                  <a:ext uri="{0D108BD9-81ED-4DB2-BD59-A6C34878D82A}">
                    <a16:rowId xmlns:a16="http://schemas.microsoft.com/office/drawing/2014/main" val="2602569308"/>
                  </a:ext>
                </a:extLst>
              </a:tr>
              <a:tr h="28341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rtl="0" fontAlgn="ctr"/>
                      <a:r>
                        <a:rPr lang="en-IN" sz="900" u="none" strike="noStrike" dirty="0">
                          <a:effectLst/>
                          <a:latin typeface="Cambira"/>
                        </a:rPr>
                        <a:t>r2_score</a:t>
                      </a:r>
                      <a:endParaRPr lang="en-IN" sz="900" b="0" i="0" u="none" strike="noStrike" dirty="0">
                        <a:solidFill>
                          <a:srgbClr val="2D2E2D"/>
                        </a:solidFill>
                        <a:effectLst/>
                        <a:latin typeface="Cambira"/>
                      </a:endParaRPr>
                    </a:p>
                  </a:txBody>
                  <a:tcPr marL="6642" marR="6642" marT="6642" marB="0" anchor="ctr"/>
                </a:tc>
                <a:tc>
                  <a:txBody>
                    <a:bodyPr/>
                    <a:lstStyle/>
                    <a:p>
                      <a:pPr algn="ctr" rtl="0" fontAlgn="ctr"/>
                      <a:r>
                        <a:rPr lang="en-IN" sz="900" u="none" strike="noStrike" dirty="0">
                          <a:effectLst/>
                          <a:latin typeface="Cambira"/>
                        </a:rPr>
                        <a:t>0.75</a:t>
                      </a:r>
                      <a:endParaRPr lang="en-IN" sz="900" b="0" i="0" u="none" strike="noStrike" dirty="0">
                        <a:solidFill>
                          <a:srgbClr val="2D2E2D"/>
                        </a:solidFill>
                        <a:effectLst/>
                        <a:latin typeface="Cambira"/>
                      </a:endParaRPr>
                    </a:p>
                  </a:txBody>
                  <a:tcPr marL="6642" marR="6642" marT="6642" marB="0" anchor="ctr"/>
                </a:tc>
                <a:extLst>
                  <a:ext uri="{0D108BD9-81ED-4DB2-BD59-A6C34878D82A}">
                    <a16:rowId xmlns:a16="http://schemas.microsoft.com/office/drawing/2014/main" val="1986782952"/>
                  </a:ext>
                </a:extLst>
              </a:tr>
            </a:tbl>
          </a:graphicData>
        </a:graphic>
      </p:graphicFrame>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E949E2-58F1-C611-1218-60E402CD601E}"/>
              </a:ext>
            </a:extLst>
          </p:cNvPr>
          <p:cNvSpPr txBox="1"/>
          <p:nvPr/>
        </p:nvSpPr>
        <p:spPr>
          <a:xfrm>
            <a:off x="187334" y="184618"/>
            <a:ext cx="9339044" cy="6488764"/>
          </a:xfrm>
          <a:prstGeom prst="rect">
            <a:avLst/>
          </a:prstGeom>
          <a:noFill/>
        </p:spPr>
        <p:txBody>
          <a:bodyPr wrap="square">
            <a:spAutoFit/>
          </a:bodyPr>
          <a:lstStyle/>
          <a:p>
            <a:r>
              <a:rPr lang="en-IN" sz="1400" dirty="0">
                <a:solidFill>
                  <a:schemeClr val="accent1">
                    <a:lumMod val="75000"/>
                  </a:schemeClr>
                </a:solidFill>
                <a:latin typeface="Cambria" panose="02040503050406030204" pitchFamily="18" charset="0"/>
                <a:ea typeface="Cambria" panose="02040503050406030204" pitchFamily="18" charset="0"/>
              </a:rPr>
              <a:t>Index:</a:t>
            </a:r>
          </a:p>
          <a:p>
            <a:endParaRPr lang="en-IN" sz="1400" dirty="0">
              <a:solidFill>
                <a:schemeClr val="accent1">
                  <a:lumMod val="75000"/>
                </a:schemeClr>
              </a:solidFill>
              <a:latin typeface="Cambria" panose="02040503050406030204" pitchFamily="18" charset="0"/>
              <a:ea typeface="Cambria" panose="02040503050406030204" pitchFamily="18" charset="0"/>
            </a:endParaRP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Dataset and Workflow.</a:t>
            </a: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Regression and Classification</a:t>
            </a: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Dataset and Workflow.</a:t>
            </a:r>
          </a:p>
          <a:p>
            <a:pPr marL="342900" indent="-342900">
              <a:lnSpc>
                <a:spcPct val="200000"/>
              </a:lnSpc>
              <a:buFont typeface="+mj-lt"/>
              <a:buAutoNum type="arabicPeriod"/>
            </a:pPr>
            <a:r>
              <a:rPr lang="en-US" sz="1400" i="0" dirty="0">
                <a:solidFill>
                  <a:schemeClr val="accent1">
                    <a:lumMod val="75000"/>
                  </a:schemeClr>
                </a:solidFill>
                <a:effectLst/>
                <a:latin typeface="Cambria" panose="02040503050406030204" pitchFamily="18" charset="0"/>
                <a:ea typeface="Cambria" panose="02040503050406030204" pitchFamily="18" charset="0"/>
              </a:rPr>
              <a:t>Exploratory Data Analysis</a:t>
            </a:r>
            <a:endParaRPr lang="en-US" sz="1400" dirty="0">
              <a:solidFill>
                <a:schemeClr val="accent1">
                  <a:lumMod val="75000"/>
                </a:schemeClr>
              </a:solidFill>
              <a:latin typeface="Cambria" panose="02040503050406030204" pitchFamily="18" charset="0"/>
              <a:ea typeface="Cambria" panose="02040503050406030204" pitchFamily="18" charset="0"/>
            </a:endParaRPr>
          </a:p>
          <a:p>
            <a:pPr marL="342900" indent="-342900">
              <a:lnSpc>
                <a:spcPct val="200000"/>
              </a:lnSpc>
              <a:buFont typeface="+mj-lt"/>
              <a:buAutoNum type="arabicPeriod"/>
            </a:pPr>
            <a:r>
              <a:rPr lang="en-IN" sz="1400" dirty="0">
                <a:solidFill>
                  <a:schemeClr val="accent1">
                    <a:lumMod val="75000"/>
                  </a:schemeClr>
                </a:solidFill>
                <a:latin typeface="Cambria" panose="02040503050406030204" pitchFamily="18" charset="0"/>
                <a:ea typeface="Cambria" panose="02040503050406030204" pitchFamily="18" charset="0"/>
              </a:rPr>
              <a:t>Validation Terminologies</a:t>
            </a:r>
          </a:p>
          <a:p>
            <a:pPr marL="342900" indent="-342900">
              <a:lnSpc>
                <a:spcPct val="200000"/>
              </a:lnSpc>
              <a:buFont typeface="+mj-lt"/>
              <a:buAutoNum type="arabicPeriod"/>
            </a:pPr>
            <a:r>
              <a:rPr lang="en-US" sz="1400" i="0" dirty="0">
                <a:solidFill>
                  <a:schemeClr val="accent1">
                    <a:lumMod val="75000"/>
                  </a:schemeClr>
                </a:solidFill>
                <a:latin typeface="Cambria" panose="02040503050406030204" pitchFamily="18" charset="0"/>
                <a:ea typeface="Cambria" panose="02040503050406030204" pitchFamily="18" charset="0"/>
              </a:rPr>
              <a:t>Interpretation of the R</a:t>
            </a:r>
            <a:r>
              <a:rPr lang="en-US" sz="1400" i="0" baseline="30000" dirty="0">
                <a:solidFill>
                  <a:schemeClr val="accent1">
                    <a:lumMod val="75000"/>
                  </a:schemeClr>
                </a:solidFill>
                <a:latin typeface="Cambria" panose="02040503050406030204" pitchFamily="18" charset="0"/>
                <a:ea typeface="Cambria" panose="02040503050406030204" pitchFamily="18" charset="0"/>
              </a:rPr>
              <a:t>2</a:t>
            </a:r>
            <a:r>
              <a:rPr lang="en-US" sz="1400" i="0" dirty="0">
                <a:solidFill>
                  <a:schemeClr val="accent1">
                    <a:lumMod val="75000"/>
                  </a:schemeClr>
                </a:solidFill>
                <a:latin typeface="Cambria" panose="02040503050406030204" pitchFamily="18" charset="0"/>
                <a:ea typeface="Cambria" panose="02040503050406030204" pitchFamily="18" charset="0"/>
              </a:rPr>
              <a:t> value</a:t>
            </a:r>
          </a:p>
          <a:p>
            <a:pPr marL="342900" indent="-342900">
              <a:lnSpc>
                <a:spcPct val="200000"/>
              </a:lnSpc>
              <a:buFont typeface="+mj-lt"/>
              <a:buAutoNum type="arabicPeriod"/>
            </a:pPr>
            <a:r>
              <a:rPr lang="en-IN" sz="1400" dirty="0" err="1">
                <a:solidFill>
                  <a:schemeClr val="accent1">
                    <a:lumMod val="75000"/>
                  </a:schemeClr>
                </a:solidFill>
                <a:latin typeface="Cambria" panose="02040503050406030204" pitchFamily="18" charset="0"/>
                <a:ea typeface="Cambria" panose="02040503050406030204" pitchFamily="18" charset="0"/>
              </a:rPr>
              <a:t>ClassificationScores_MACCS</a:t>
            </a:r>
            <a:r>
              <a:rPr lang="en-IN" sz="1400" dirty="0">
                <a:solidFill>
                  <a:schemeClr val="accent1">
                    <a:lumMod val="75000"/>
                  </a:schemeClr>
                </a:solidFill>
                <a:latin typeface="Cambria" panose="02040503050406030204" pitchFamily="18" charset="0"/>
                <a:ea typeface="Cambria" panose="02040503050406030204" pitchFamily="18" charset="0"/>
              </a:rPr>
              <a:t>, Morgan FPs and </a:t>
            </a:r>
            <a:r>
              <a:rPr lang="en-IN" sz="1400" dirty="0" err="1">
                <a:solidFill>
                  <a:schemeClr val="accent1">
                    <a:lumMod val="75000"/>
                  </a:schemeClr>
                </a:solidFill>
                <a:latin typeface="Cambria" panose="02040503050406030204" pitchFamily="18" charset="0"/>
                <a:ea typeface="Cambria" panose="02040503050406030204" pitchFamily="18" charset="0"/>
              </a:rPr>
              <a:t>RDkit</a:t>
            </a:r>
            <a:r>
              <a:rPr lang="en-IN" sz="1400" dirty="0">
                <a:solidFill>
                  <a:schemeClr val="accent1">
                    <a:lumMod val="75000"/>
                  </a:schemeClr>
                </a:solidFill>
                <a:latin typeface="Cambria" panose="02040503050406030204" pitchFamily="18" charset="0"/>
                <a:ea typeface="Cambria" panose="02040503050406030204" pitchFamily="18" charset="0"/>
              </a:rPr>
              <a:t> descriptors.</a:t>
            </a: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Classification algorithm -Accuracy Score </a:t>
            </a: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Classification algorithm -</a:t>
            </a:r>
            <a:r>
              <a:rPr lang="en-US" sz="1400" dirty="0" err="1">
                <a:solidFill>
                  <a:schemeClr val="accent1">
                    <a:lumMod val="75000"/>
                  </a:schemeClr>
                </a:solidFill>
                <a:latin typeface="Cambria" panose="02040503050406030204" pitchFamily="18" charset="0"/>
                <a:ea typeface="Cambria" panose="02040503050406030204" pitchFamily="18" charset="0"/>
              </a:rPr>
              <a:t>Matthews_corrcoef</a:t>
            </a:r>
            <a:endParaRPr lang="en-US" sz="1400" dirty="0">
              <a:solidFill>
                <a:schemeClr val="accent1">
                  <a:lumMod val="75000"/>
                </a:schemeClr>
              </a:solidFill>
              <a:latin typeface="Cambria" panose="02040503050406030204" pitchFamily="18" charset="0"/>
              <a:ea typeface="Cambria" panose="02040503050406030204" pitchFamily="18" charset="0"/>
            </a:endParaRPr>
          </a:p>
          <a:p>
            <a:pPr marL="342900" indent="-342900">
              <a:lnSpc>
                <a:spcPct val="200000"/>
              </a:lnSpc>
              <a:buFont typeface="+mj-lt"/>
              <a:buAutoNum type="arabicPeriod"/>
            </a:pPr>
            <a:r>
              <a:rPr lang="en-IN" sz="1400" dirty="0" err="1">
                <a:solidFill>
                  <a:schemeClr val="accent1">
                    <a:lumMod val="75000"/>
                  </a:schemeClr>
                </a:solidFill>
                <a:latin typeface="Cambria" panose="02040503050406030204" pitchFamily="18" charset="0"/>
                <a:ea typeface="Cambria" panose="02040503050406030204" pitchFamily="18" charset="0"/>
              </a:rPr>
              <a:t>RegressionScores_MACCS</a:t>
            </a:r>
            <a:r>
              <a:rPr lang="en-IN" sz="1400" dirty="0">
                <a:solidFill>
                  <a:schemeClr val="accent1">
                    <a:lumMod val="75000"/>
                  </a:schemeClr>
                </a:solidFill>
                <a:latin typeface="Cambria" panose="02040503050406030204" pitchFamily="18" charset="0"/>
                <a:ea typeface="Cambria" panose="02040503050406030204" pitchFamily="18" charset="0"/>
              </a:rPr>
              <a:t>, Morgan FPs and </a:t>
            </a:r>
            <a:r>
              <a:rPr lang="en-IN" sz="1400" dirty="0" err="1">
                <a:solidFill>
                  <a:schemeClr val="accent1">
                    <a:lumMod val="75000"/>
                  </a:schemeClr>
                </a:solidFill>
                <a:latin typeface="Cambria" panose="02040503050406030204" pitchFamily="18" charset="0"/>
                <a:ea typeface="Cambria" panose="02040503050406030204" pitchFamily="18" charset="0"/>
              </a:rPr>
              <a:t>RDkit</a:t>
            </a:r>
            <a:r>
              <a:rPr lang="en-IN" sz="1400" dirty="0">
                <a:solidFill>
                  <a:schemeClr val="accent1">
                    <a:lumMod val="75000"/>
                  </a:schemeClr>
                </a:solidFill>
                <a:latin typeface="Cambria" panose="02040503050406030204" pitchFamily="18" charset="0"/>
                <a:ea typeface="Cambria" panose="02040503050406030204" pitchFamily="18" charset="0"/>
              </a:rPr>
              <a:t> descriptors and </a:t>
            </a:r>
            <a:r>
              <a:rPr lang="en-IN" sz="1400" i="0" dirty="0">
                <a:solidFill>
                  <a:schemeClr val="accent1">
                    <a:lumMod val="75000"/>
                  </a:schemeClr>
                </a:solidFill>
                <a:latin typeface="Cambria" panose="02040503050406030204" pitchFamily="18" charset="0"/>
                <a:ea typeface="Cambria" panose="02040503050406030204" pitchFamily="18" charset="0"/>
              </a:rPr>
              <a:t> </a:t>
            </a:r>
            <a:r>
              <a:rPr lang="en-IN" sz="1400" dirty="0">
                <a:solidFill>
                  <a:schemeClr val="accent1">
                    <a:lumMod val="75000"/>
                  </a:schemeClr>
                </a:solidFill>
                <a:latin typeface="Cambria" panose="02040503050406030204" pitchFamily="18" charset="0"/>
                <a:ea typeface="Cambria" panose="02040503050406030204" pitchFamily="18" charset="0"/>
              </a:rPr>
              <a:t>L</a:t>
            </a:r>
            <a:r>
              <a:rPr lang="en-IN" sz="1400" i="0" dirty="0">
                <a:solidFill>
                  <a:schemeClr val="accent1">
                    <a:lumMod val="75000"/>
                  </a:schemeClr>
                </a:solidFill>
                <a:latin typeface="Cambria" panose="02040503050406030204" pitchFamily="18" charset="0"/>
                <a:ea typeface="Cambria" panose="02040503050406030204" pitchFamily="18" charset="0"/>
              </a:rPr>
              <a:t>inear regression graphs</a:t>
            </a:r>
          </a:p>
          <a:p>
            <a:pPr marL="342900" indent="-342900">
              <a:lnSpc>
                <a:spcPct val="200000"/>
              </a:lnSpc>
              <a:buFont typeface="+mj-lt"/>
              <a:buAutoNum type="arabicPeriod"/>
            </a:pPr>
            <a:r>
              <a:rPr lang="en-US" sz="1400" dirty="0">
                <a:solidFill>
                  <a:schemeClr val="accent1">
                    <a:lumMod val="75000"/>
                  </a:schemeClr>
                </a:solidFill>
                <a:latin typeface="Cambria" panose="02040503050406030204" pitchFamily="18" charset="0"/>
                <a:ea typeface="Cambria" panose="02040503050406030204" pitchFamily="18" charset="0"/>
              </a:rPr>
              <a:t>Regression algorithm and </a:t>
            </a:r>
            <a:r>
              <a:rPr lang="en-US" sz="1400" dirty="0" err="1">
                <a:solidFill>
                  <a:schemeClr val="accent1">
                    <a:lumMod val="75000"/>
                  </a:schemeClr>
                </a:solidFill>
                <a:latin typeface="Cambria" panose="02040503050406030204" pitchFamily="18" charset="0"/>
                <a:ea typeface="Cambria" panose="02040503050406030204" pitchFamily="18" charset="0"/>
              </a:rPr>
              <a:t>plot_metrics</a:t>
            </a:r>
            <a:endParaRPr lang="en-US" sz="1400" dirty="0">
              <a:solidFill>
                <a:schemeClr val="accent1">
                  <a:lumMod val="75000"/>
                </a:schemeClr>
              </a:solidFill>
              <a:latin typeface="Cambria" panose="02040503050406030204" pitchFamily="18" charset="0"/>
              <a:ea typeface="Cambria" panose="02040503050406030204" pitchFamily="18" charset="0"/>
            </a:endParaRPr>
          </a:p>
          <a:p>
            <a:pPr marL="342900" indent="-342900">
              <a:lnSpc>
                <a:spcPct val="200000"/>
              </a:lnSpc>
              <a:buFont typeface="+mj-lt"/>
              <a:buAutoNum type="arabicPeriod"/>
            </a:pPr>
            <a:r>
              <a:rPr lang="en-US" sz="1400" i="0" dirty="0">
                <a:solidFill>
                  <a:schemeClr val="accent1">
                    <a:lumMod val="75000"/>
                  </a:schemeClr>
                </a:solidFill>
                <a:latin typeface="Cambria" panose="02040503050406030204" pitchFamily="18" charset="0"/>
                <a:ea typeface="Cambria" panose="02040503050406030204" pitchFamily="18" charset="0"/>
              </a:rPr>
              <a:t>MSE (Mean Squared Error) </a:t>
            </a:r>
            <a:r>
              <a:rPr lang="en-US" sz="1400" dirty="0">
                <a:solidFill>
                  <a:schemeClr val="accent1">
                    <a:lumMod val="75000"/>
                  </a:schemeClr>
                </a:solidFill>
                <a:latin typeface="Cambria" panose="02040503050406030204" pitchFamily="18" charset="0"/>
                <a:ea typeface="Cambria" panose="02040503050406030204" pitchFamily="18" charset="0"/>
              </a:rPr>
              <a:t>and </a:t>
            </a:r>
            <a:r>
              <a:rPr lang="en-US" sz="1400" dirty="0" err="1">
                <a:solidFill>
                  <a:schemeClr val="accent1">
                    <a:lumMod val="75000"/>
                  </a:schemeClr>
                </a:solidFill>
                <a:latin typeface="Cambria" panose="02040503050406030204" pitchFamily="18" charset="0"/>
                <a:ea typeface="Cambria" panose="02040503050406030204" pitchFamily="18" charset="0"/>
              </a:rPr>
              <a:t>plot_metrics</a:t>
            </a:r>
            <a:endParaRPr lang="en-US" sz="1400" dirty="0">
              <a:solidFill>
                <a:schemeClr val="accent1">
                  <a:lumMod val="75000"/>
                </a:schemeClr>
              </a:solidFill>
              <a:latin typeface="Cambria" panose="02040503050406030204" pitchFamily="18" charset="0"/>
              <a:ea typeface="Cambria" panose="02040503050406030204" pitchFamily="18" charset="0"/>
            </a:endParaRPr>
          </a:p>
          <a:p>
            <a:pPr marL="342900" indent="-342900">
              <a:lnSpc>
                <a:spcPct val="200000"/>
              </a:lnSpc>
              <a:buFont typeface="+mj-lt"/>
              <a:buAutoNum type="arabicPeriod"/>
            </a:pPr>
            <a:r>
              <a:rPr lang="en-IN" sz="1400" dirty="0">
                <a:solidFill>
                  <a:schemeClr val="accent1">
                    <a:lumMod val="75000"/>
                  </a:schemeClr>
                </a:solidFill>
                <a:latin typeface="Cambria" panose="02040503050406030204" pitchFamily="18" charset="0"/>
                <a:ea typeface="Cambria" panose="02040503050406030204" pitchFamily="18" charset="0"/>
              </a:rPr>
              <a:t>Predictive models Analysis- Best models</a:t>
            </a:r>
          </a:p>
          <a:p>
            <a:pPr marL="342900" indent="-342900">
              <a:lnSpc>
                <a:spcPct val="200000"/>
              </a:lnSpc>
              <a:buFont typeface="+mj-lt"/>
              <a:buAutoNum type="arabicPeriod"/>
            </a:pPr>
            <a:r>
              <a:rPr lang="en-IN" sz="1400" dirty="0">
                <a:solidFill>
                  <a:schemeClr val="accent1">
                    <a:lumMod val="75000"/>
                  </a:schemeClr>
                </a:solidFill>
                <a:latin typeface="Cambria" panose="02040503050406030204" pitchFamily="18" charset="0"/>
                <a:ea typeface="Cambria" panose="02040503050406030204" pitchFamily="18" charset="0"/>
              </a:rPr>
              <a:t>Conclusion and Further Study</a:t>
            </a:r>
          </a:p>
        </p:txBody>
      </p:sp>
    </p:spTree>
    <p:extLst>
      <p:ext uri="{BB962C8B-B14F-4D97-AF65-F5344CB8AC3E}">
        <p14:creationId xmlns:p14="http://schemas.microsoft.com/office/powerpoint/2010/main" val="3465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ustomShape 1"/>
          <p:cNvSpPr/>
          <p:nvPr/>
        </p:nvSpPr>
        <p:spPr>
          <a:xfrm>
            <a:off x="33480" y="255360"/>
            <a:ext cx="610524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350" b="1" strike="noStrike" spc="-1" dirty="0" err="1">
                <a:solidFill>
                  <a:srgbClr val="A43F27"/>
                </a:solidFill>
                <a:latin typeface="Cambria"/>
                <a:ea typeface="Cambria"/>
              </a:rPr>
              <a:t>RegressionScores</a:t>
            </a:r>
            <a:r>
              <a:rPr lang="en-IN" sz="1350" b="1" strike="noStrike" spc="-1" dirty="0">
                <a:solidFill>
                  <a:srgbClr val="A43F27"/>
                </a:solidFill>
                <a:latin typeface="Cambria"/>
                <a:ea typeface="Cambria"/>
              </a:rPr>
              <a:t>_ </a:t>
            </a:r>
            <a:r>
              <a:rPr lang="en-IN" sz="1350" b="1" strike="noStrike" spc="-1" dirty="0" err="1">
                <a:solidFill>
                  <a:srgbClr val="A43F27"/>
                </a:solidFill>
                <a:latin typeface="Cambria"/>
                <a:ea typeface="Cambria"/>
              </a:rPr>
              <a:t>Morgan:EmissionMax</a:t>
            </a:r>
            <a:r>
              <a:rPr lang="en-IN" sz="1350" b="1" strike="noStrike" spc="-1" dirty="0">
                <a:solidFill>
                  <a:srgbClr val="A43F27"/>
                </a:solidFill>
                <a:latin typeface="Cambria"/>
                <a:ea typeface="Cambria"/>
              </a:rPr>
              <a:t>(nm)</a:t>
            </a:r>
          </a:p>
          <a:p>
            <a:pPr>
              <a:lnSpc>
                <a:spcPct val="100000"/>
              </a:lnSpc>
            </a:pPr>
            <a:endParaRPr lang="en-IN" sz="1350" b="0" strike="noStrike" spc="-1" dirty="0">
              <a:latin typeface="Arial"/>
            </a:endParaRPr>
          </a:p>
        </p:txBody>
      </p:sp>
      <p:sp>
        <p:nvSpPr>
          <p:cNvPr id="479"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481" name="Picture 480"/>
          <p:cNvPicPr/>
          <p:nvPr/>
        </p:nvPicPr>
        <p:blipFill>
          <a:blip r:embed="rId2"/>
          <a:stretch/>
        </p:blipFill>
        <p:spPr>
          <a:xfrm>
            <a:off x="3851424" y="132463"/>
            <a:ext cx="2784960" cy="2206080"/>
          </a:xfrm>
          <a:prstGeom prst="rect">
            <a:avLst/>
          </a:prstGeom>
          <a:ln>
            <a:noFill/>
          </a:ln>
        </p:spPr>
      </p:pic>
      <p:pic>
        <p:nvPicPr>
          <p:cNvPr id="482" name="Picture 481"/>
          <p:cNvPicPr/>
          <p:nvPr/>
        </p:nvPicPr>
        <p:blipFill>
          <a:blip r:embed="rId3"/>
          <a:stretch/>
        </p:blipFill>
        <p:spPr>
          <a:xfrm>
            <a:off x="9317124" y="2315143"/>
            <a:ext cx="2710080" cy="2147040"/>
          </a:xfrm>
          <a:prstGeom prst="rect">
            <a:avLst/>
          </a:prstGeom>
          <a:ln>
            <a:noFill/>
          </a:ln>
        </p:spPr>
      </p:pic>
      <p:pic>
        <p:nvPicPr>
          <p:cNvPr id="483" name="Picture 482"/>
          <p:cNvPicPr/>
          <p:nvPr/>
        </p:nvPicPr>
        <p:blipFill>
          <a:blip r:embed="rId4"/>
          <a:stretch/>
        </p:blipFill>
        <p:spPr>
          <a:xfrm>
            <a:off x="6706743" y="4475143"/>
            <a:ext cx="2870897" cy="2282219"/>
          </a:xfrm>
          <a:prstGeom prst="rect">
            <a:avLst/>
          </a:prstGeom>
          <a:ln>
            <a:noFill/>
          </a:ln>
        </p:spPr>
      </p:pic>
      <p:pic>
        <p:nvPicPr>
          <p:cNvPr id="484" name="Picture 483"/>
          <p:cNvPicPr/>
          <p:nvPr/>
        </p:nvPicPr>
        <p:blipFill>
          <a:blip r:embed="rId5"/>
          <a:stretch/>
        </p:blipFill>
        <p:spPr>
          <a:xfrm>
            <a:off x="6581988" y="2279438"/>
            <a:ext cx="2727000" cy="2160000"/>
          </a:xfrm>
          <a:prstGeom prst="rect">
            <a:avLst/>
          </a:prstGeom>
          <a:ln>
            <a:noFill/>
          </a:ln>
        </p:spPr>
      </p:pic>
      <p:pic>
        <p:nvPicPr>
          <p:cNvPr id="485" name="Picture 484"/>
          <p:cNvPicPr/>
          <p:nvPr/>
        </p:nvPicPr>
        <p:blipFill>
          <a:blip r:embed="rId6"/>
          <a:stretch/>
        </p:blipFill>
        <p:spPr>
          <a:xfrm>
            <a:off x="6707441" y="113598"/>
            <a:ext cx="2664000" cy="2110320"/>
          </a:xfrm>
          <a:prstGeom prst="rect">
            <a:avLst/>
          </a:prstGeom>
          <a:ln>
            <a:noFill/>
          </a:ln>
        </p:spPr>
      </p:pic>
      <p:pic>
        <p:nvPicPr>
          <p:cNvPr id="486" name="Picture 485"/>
          <p:cNvPicPr/>
          <p:nvPr/>
        </p:nvPicPr>
        <p:blipFill>
          <a:blip r:embed="rId7"/>
          <a:stretch/>
        </p:blipFill>
        <p:spPr>
          <a:xfrm>
            <a:off x="3939264" y="2338543"/>
            <a:ext cx="2697120" cy="2136600"/>
          </a:xfrm>
          <a:prstGeom prst="rect">
            <a:avLst/>
          </a:prstGeom>
          <a:ln>
            <a:noFill/>
          </a:ln>
        </p:spPr>
      </p:pic>
      <p:pic>
        <p:nvPicPr>
          <p:cNvPr id="487" name="Picture 486"/>
          <p:cNvPicPr/>
          <p:nvPr/>
        </p:nvPicPr>
        <p:blipFill>
          <a:blip r:embed="rId8"/>
          <a:stretch/>
        </p:blipFill>
        <p:spPr>
          <a:xfrm>
            <a:off x="3724755" y="4462183"/>
            <a:ext cx="3085406" cy="2368800"/>
          </a:xfrm>
          <a:prstGeom prst="rect">
            <a:avLst/>
          </a:prstGeom>
          <a:ln>
            <a:noFill/>
          </a:ln>
        </p:spPr>
      </p:pic>
      <p:graphicFrame>
        <p:nvGraphicFramePr>
          <p:cNvPr id="2" name="Table 1">
            <a:extLst>
              <a:ext uri="{FF2B5EF4-FFF2-40B4-BE49-F238E27FC236}">
                <a16:creationId xmlns:a16="http://schemas.microsoft.com/office/drawing/2014/main" id="{8443F077-0FAF-80BE-E378-88955922985E}"/>
              </a:ext>
            </a:extLst>
          </p:cNvPr>
          <p:cNvGraphicFramePr>
            <a:graphicFrameLocks noGrp="1"/>
          </p:cNvGraphicFramePr>
          <p:nvPr>
            <p:extLst>
              <p:ext uri="{D42A27DB-BD31-4B8C-83A1-F6EECF244321}">
                <p14:modId xmlns:p14="http://schemas.microsoft.com/office/powerpoint/2010/main" val="837804435"/>
              </p:ext>
            </p:extLst>
          </p:nvPr>
        </p:nvGraphicFramePr>
        <p:xfrm>
          <a:off x="164796" y="626072"/>
          <a:ext cx="3386244" cy="6079055"/>
        </p:xfrm>
        <a:graphic>
          <a:graphicData uri="http://schemas.openxmlformats.org/drawingml/2006/table">
            <a:tbl>
              <a:tblPr>
                <a:tableStyleId>{BC89EF96-8CEA-46FF-86C4-4CE0E7609802}</a:tableStyleId>
              </a:tblPr>
              <a:tblGrid>
                <a:gridCol w="492429">
                  <a:extLst>
                    <a:ext uri="{9D8B030D-6E8A-4147-A177-3AD203B41FA5}">
                      <a16:colId xmlns:a16="http://schemas.microsoft.com/office/drawing/2014/main" val="527911149"/>
                    </a:ext>
                  </a:extLst>
                </a:gridCol>
                <a:gridCol w="736050">
                  <a:extLst>
                    <a:ext uri="{9D8B030D-6E8A-4147-A177-3AD203B41FA5}">
                      <a16:colId xmlns:a16="http://schemas.microsoft.com/office/drawing/2014/main" val="1988022616"/>
                    </a:ext>
                  </a:extLst>
                </a:gridCol>
                <a:gridCol w="426000">
                  <a:extLst>
                    <a:ext uri="{9D8B030D-6E8A-4147-A177-3AD203B41FA5}">
                      <a16:colId xmlns:a16="http://schemas.microsoft.com/office/drawing/2014/main" val="1013211894"/>
                    </a:ext>
                  </a:extLst>
                </a:gridCol>
                <a:gridCol w="1129414">
                  <a:extLst>
                    <a:ext uri="{9D8B030D-6E8A-4147-A177-3AD203B41FA5}">
                      <a16:colId xmlns:a16="http://schemas.microsoft.com/office/drawing/2014/main" val="1902888494"/>
                    </a:ext>
                  </a:extLst>
                </a:gridCol>
                <a:gridCol w="602351">
                  <a:extLst>
                    <a:ext uri="{9D8B030D-6E8A-4147-A177-3AD203B41FA5}">
                      <a16:colId xmlns:a16="http://schemas.microsoft.com/office/drawing/2014/main" val="390986378"/>
                    </a:ext>
                  </a:extLst>
                </a:gridCol>
              </a:tblGrid>
              <a:tr h="396992">
                <a:tc>
                  <a:txBody>
                    <a:bodyPr/>
                    <a:lstStyle/>
                    <a:p>
                      <a:pPr algn="ctr" rtl="0" fontAlgn="ctr"/>
                      <a:r>
                        <a:rPr lang="en-IN" sz="900" u="none" strike="noStrike" dirty="0">
                          <a:effectLst/>
                          <a:latin typeface="Cambira"/>
                        </a:rPr>
                        <a:t>FPs</a:t>
                      </a:r>
                      <a:endParaRPr lang="en-IN" sz="900" b="1" i="0" u="none" strike="noStrike" dirty="0">
                        <a:solidFill>
                          <a:srgbClr val="000000"/>
                        </a:solidFill>
                        <a:effectLst/>
                        <a:latin typeface="Cambira"/>
                      </a:endParaRPr>
                    </a:p>
                  </a:txBody>
                  <a:tcPr marL="6380" marR="6380" marT="6380" marB="0" anchor="ctr"/>
                </a:tc>
                <a:tc>
                  <a:txBody>
                    <a:bodyPr/>
                    <a:lstStyle/>
                    <a:p>
                      <a:pPr algn="ctr" rtl="0" fontAlgn="ctr"/>
                      <a:r>
                        <a:rPr lang="en-IN" sz="900" u="none" strike="noStrike">
                          <a:effectLst/>
                          <a:latin typeface="Cambira"/>
                        </a:rPr>
                        <a:t>Algorithm</a:t>
                      </a:r>
                      <a:endParaRPr lang="en-IN" sz="900" b="1" i="0" u="none" strike="noStrike">
                        <a:solidFill>
                          <a:srgbClr val="000000"/>
                        </a:solidFill>
                        <a:effectLst/>
                        <a:latin typeface="Cambira"/>
                      </a:endParaRPr>
                    </a:p>
                  </a:txBody>
                  <a:tcPr marL="6380" marR="6380" marT="6380" marB="0" anchor="ctr"/>
                </a:tc>
                <a:tc>
                  <a:txBody>
                    <a:bodyPr/>
                    <a:lstStyle/>
                    <a:p>
                      <a:pPr algn="ctr" rtl="0" fontAlgn="ctr"/>
                      <a:r>
                        <a:rPr lang="en-IN" sz="900" b="1" u="none" strike="noStrike" dirty="0">
                          <a:effectLst/>
                          <a:latin typeface="Cambira"/>
                        </a:rPr>
                        <a:t>r2_score</a:t>
                      </a:r>
                      <a:endParaRPr lang="en-IN" sz="900" b="1" i="0" u="none" strike="noStrike" dirty="0">
                        <a:solidFill>
                          <a:srgbClr val="000000"/>
                        </a:solidFill>
                        <a:effectLst/>
                        <a:latin typeface="Cambira"/>
                      </a:endParaRPr>
                    </a:p>
                  </a:txBody>
                  <a:tcPr marL="6380" marR="6380" marT="6380" marB="0" anchor="ctr"/>
                </a:tc>
                <a:tc gridSpan="2">
                  <a:txBody>
                    <a:bodyPr/>
                    <a:lstStyle/>
                    <a:p>
                      <a:pPr algn="ctr" rtl="0" fontAlgn="ctr"/>
                      <a:r>
                        <a:rPr lang="en-IN" sz="900" u="none" strike="noStrike">
                          <a:effectLst/>
                          <a:latin typeface="Cambira"/>
                        </a:rPr>
                        <a:t>Regression Scores</a:t>
                      </a:r>
                      <a:endParaRPr lang="en-IN" sz="900" b="1" i="0" u="none" strike="noStrike">
                        <a:solidFill>
                          <a:srgbClr val="000000"/>
                        </a:solidFill>
                        <a:effectLst/>
                        <a:latin typeface="Cambira"/>
                      </a:endParaRPr>
                    </a:p>
                  </a:txBody>
                  <a:tcPr marL="6380" marR="6380" marT="6380" marB="0" anchor="ctr"/>
                </a:tc>
                <a:tc hMerge="1">
                  <a:txBody>
                    <a:bodyPr/>
                    <a:lstStyle/>
                    <a:p>
                      <a:endParaRPr lang="en-IN"/>
                    </a:p>
                  </a:txBody>
                  <a:tcPr/>
                </a:tc>
                <a:extLst>
                  <a:ext uri="{0D108BD9-81ED-4DB2-BD59-A6C34878D82A}">
                    <a16:rowId xmlns:a16="http://schemas.microsoft.com/office/drawing/2014/main" val="735091046"/>
                  </a:ext>
                </a:extLst>
              </a:tr>
              <a:tr h="303342">
                <a:tc rowSpan="21">
                  <a:txBody>
                    <a:bodyPr/>
                    <a:lstStyle/>
                    <a:p>
                      <a:pPr algn="ctr" rtl="0" fontAlgn="ctr"/>
                      <a:r>
                        <a:rPr lang="en-IN" sz="900" u="none" strike="noStrike">
                          <a:effectLst/>
                          <a:latin typeface="Cambira"/>
                        </a:rPr>
                        <a:t>Morgan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u="none" strike="noStrike" dirty="0">
                          <a:effectLst/>
                          <a:latin typeface="Cambira"/>
                        </a:rPr>
                        <a:t>Random Forest Regression</a:t>
                      </a:r>
                      <a:endParaRPr lang="en-IN" sz="900" b="0" i="0" u="none" strike="noStrike" dirty="0">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0.89</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19.80</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330488575"/>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1034.59</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914808870"/>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0.89</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1201016986"/>
                  </a:ext>
                </a:extLst>
              </a:tr>
              <a:tr h="303342">
                <a:tc vMerge="1">
                  <a:txBody>
                    <a:bodyPr/>
                    <a:lstStyle/>
                    <a:p>
                      <a:endParaRPr lang="en-IN"/>
                    </a:p>
                  </a:txBody>
                  <a:tcPr/>
                </a:tc>
                <a:tc rowSpan="3">
                  <a:txBody>
                    <a:bodyPr/>
                    <a:lstStyle/>
                    <a:p>
                      <a:pPr algn="ctr" rtl="0" fontAlgn="ctr"/>
                      <a:r>
                        <a:rPr lang="en-IN" sz="900" u="none" strike="noStrike">
                          <a:effectLst/>
                          <a:latin typeface="Cambira"/>
                        </a:rPr>
                        <a:t>Support Vector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a:effectLst/>
                          <a:latin typeface="Cambira"/>
                        </a:rPr>
                        <a:t>0.36</a:t>
                      </a:r>
                      <a:endParaRPr lang="en-IN" sz="900" b="1" i="0" u="none" strike="noStrike">
                        <a:solidFill>
                          <a:srgbClr val="000000"/>
                        </a:solidFill>
                        <a:effectLst/>
                        <a:latin typeface="Cambira"/>
                      </a:endParaRPr>
                    </a:p>
                  </a:txBody>
                  <a:tcPr marL="6380" marR="6380" marT="6380"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58.61</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911273404"/>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6030.10</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354072247"/>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0.34</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278015846"/>
                  </a:ext>
                </a:extLst>
              </a:tr>
              <a:tr h="303342">
                <a:tc vMerge="1">
                  <a:txBody>
                    <a:bodyPr/>
                    <a:lstStyle/>
                    <a:p>
                      <a:endParaRPr lang="en-IN"/>
                    </a:p>
                  </a:txBody>
                  <a:tcPr/>
                </a:tc>
                <a:tc rowSpan="3">
                  <a:txBody>
                    <a:bodyPr/>
                    <a:lstStyle/>
                    <a:p>
                      <a:pPr algn="ctr" rtl="0" fontAlgn="ctr"/>
                      <a:r>
                        <a:rPr lang="en-IN" sz="900" u="none" strike="noStrike">
                          <a:effectLst/>
                          <a:latin typeface="Cambira"/>
                        </a:rPr>
                        <a:t>ElasticNet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0.34</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60.58</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2863385692"/>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5812.97</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474639826"/>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0.36</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740475428"/>
                  </a:ext>
                </a:extLst>
              </a:tr>
              <a:tr h="303342">
                <a:tc vMerge="1">
                  <a:txBody>
                    <a:bodyPr/>
                    <a:lstStyle/>
                    <a:p>
                      <a:endParaRPr lang="en-IN"/>
                    </a:p>
                  </a:txBody>
                  <a:tcPr/>
                </a:tc>
                <a:tc rowSpan="3">
                  <a:txBody>
                    <a:bodyPr/>
                    <a:lstStyle/>
                    <a:p>
                      <a:pPr algn="ctr" rtl="0" fontAlgn="ctr"/>
                      <a:r>
                        <a:rPr lang="en-IN" sz="900" u="none" strike="noStrike">
                          <a:effectLst/>
                          <a:latin typeface="Cambira"/>
                        </a:rPr>
                        <a:t>Lasso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0.49</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53.39</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498172421"/>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4664.67</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1615272712"/>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a:effectLst/>
                          <a:latin typeface="Cambira"/>
                        </a:rPr>
                        <a:t>r2_score</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0.49</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504906116"/>
                  </a:ext>
                </a:extLst>
              </a:tr>
              <a:tr h="303342">
                <a:tc vMerge="1">
                  <a:txBody>
                    <a:bodyPr/>
                    <a:lstStyle/>
                    <a:p>
                      <a:endParaRPr lang="en-IN"/>
                    </a:p>
                  </a:txBody>
                  <a:tcPr/>
                </a:tc>
                <a:tc rowSpan="3">
                  <a:txBody>
                    <a:bodyPr/>
                    <a:lstStyle/>
                    <a:p>
                      <a:pPr algn="ctr" rtl="0" fontAlgn="ctr"/>
                      <a:r>
                        <a:rPr lang="en-IN" sz="900" u="none" strike="noStrike">
                          <a:effectLst/>
                          <a:latin typeface="Cambira"/>
                        </a:rPr>
                        <a:t>Ridge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0.74</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36.27</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1777088451"/>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a:effectLst/>
                          <a:latin typeface="Cambira"/>
                        </a:rPr>
                        <a:t>2373.62</a:t>
                      </a:r>
                      <a:endParaRPr lang="en-IN" sz="900" b="0" i="0" u="none" strike="noStrike">
                        <a:solidFill>
                          <a:srgbClr val="000000"/>
                        </a:solidFill>
                        <a:effectLst/>
                        <a:latin typeface="Cambira"/>
                      </a:endParaRPr>
                    </a:p>
                  </a:txBody>
                  <a:tcPr marL="6380" marR="6380" marT="6380" marB="0" anchor="ctr"/>
                </a:tc>
                <a:extLst>
                  <a:ext uri="{0D108BD9-81ED-4DB2-BD59-A6C34878D82A}">
                    <a16:rowId xmlns:a16="http://schemas.microsoft.com/office/drawing/2014/main" val="3489747060"/>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0.74</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2739681021"/>
                  </a:ext>
                </a:extLst>
              </a:tr>
              <a:tr h="303342">
                <a:tc vMerge="1">
                  <a:txBody>
                    <a:bodyPr/>
                    <a:lstStyle/>
                    <a:p>
                      <a:endParaRPr lang="en-IN"/>
                    </a:p>
                  </a:txBody>
                  <a:tcPr/>
                </a:tc>
                <a:tc rowSpan="3">
                  <a:txBody>
                    <a:bodyPr/>
                    <a:lstStyle/>
                    <a:p>
                      <a:pPr algn="ctr" rtl="0" fontAlgn="ctr"/>
                      <a:r>
                        <a:rPr lang="en-IN" sz="900" u="none" strike="noStrike">
                          <a:effectLst/>
                          <a:latin typeface="Cambira"/>
                        </a:rPr>
                        <a:t>Decision Tree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0.79</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24.42</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3563511127"/>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1888.94</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1448563446"/>
                  </a:ext>
                </a:extLst>
              </a:tr>
              <a:tr h="20358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0.79</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4287767561"/>
                  </a:ext>
                </a:extLst>
              </a:tr>
              <a:tr h="303342">
                <a:tc vMerge="1">
                  <a:txBody>
                    <a:bodyPr/>
                    <a:lstStyle/>
                    <a:p>
                      <a:endParaRPr lang="en-IN"/>
                    </a:p>
                  </a:txBody>
                  <a:tcPr/>
                </a:tc>
                <a:tc rowSpan="3">
                  <a:txBody>
                    <a:bodyPr/>
                    <a:lstStyle/>
                    <a:p>
                      <a:pPr algn="ctr" rtl="0" fontAlgn="ctr"/>
                      <a:r>
                        <a:rPr lang="en-IN" sz="900" u="none" strike="noStrike">
                          <a:effectLst/>
                          <a:latin typeface="Cambira"/>
                        </a:rPr>
                        <a:t>K-Nearest Neighbors Regression</a:t>
                      </a:r>
                      <a:endParaRPr lang="en-IN" sz="900" b="0" i="0" u="none" strike="noStrike">
                        <a:solidFill>
                          <a:srgbClr val="000000"/>
                        </a:solidFill>
                        <a:effectLst/>
                        <a:latin typeface="Cambira"/>
                      </a:endParaRPr>
                    </a:p>
                  </a:txBody>
                  <a:tcPr marL="6380" marR="6380" marT="6380" marB="0" anchor="ctr"/>
                </a:tc>
                <a:tc rowSpan="3">
                  <a:txBody>
                    <a:bodyPr/>
                    <a:lstStyle/>
                    <a:p>
                      <a:pPr algn="ctr" rtl="0" fontAlgn="ctr"/>
                      <a:r>
                        <a:rPr lang="en-IN" sz="900" b="1" u="none" strike="noStrike" dirty="0">
                          <a:effectLst/>
                          <a:latin typeface="Cambira"/>
                        </a:rPr>
                        <a:t>0.82</a:t>
                      </a:r>
                      <a:endParaRPr lang="en-IN" sz="900" b="1" i="0" u="none" strike="noStrike" dirty="0">
                        <a:solidFill>
                          <a:srgbClr val="000000"/>
                        </a:solidFill>
                        <a:effectLst/>
                        <a:latin typeface="Cambira"/>
                      </a:endParaRPr>
                    </a:p>
                  </a:txBody>
                  <a:tcPr marL="6380" marR="6380" marT="6380"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24.63</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1991569466"/>
                  </a:ext>
                </a:extLst>
              </a:tr>
              <a:tr h="30334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1611.67</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3093942622"/>
                  </a:ext>
                </a:extLst>
              </a:tr>
              <a:tr h="21376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6380" marR="6380" marT="6380" marB="0"/>
                </a:tc>
                <a:tc>
                  <a:txBody>
                    <a:bodyPr/>
                    <a:lstStyle/>
                    <a:p>
                      <a:pPr algn="l" rtl="0" fontAlgn="ctr"/>
                      <a:r>
                        <a:rPr lang="en-IN" sz="900" u="none" strike="noStrike" dirty="0">
                          <a:effectLst/>
                          <a:latin typeface="Cambira"/>
                        </a:rPr>
                        <a:t>0.82</a:t>
                      </a:r>
                      <a:endParaRPr lang="en-IN" sz="900" b="0" i="0" u="none" strike="noStrike" dirty="0">
                        <a:solidFill>
                          <a:srgbClr val="000000"/>
                        </a:solidFill>
                        <a:effectLst/>
                        <a:latin typeface="Cambira"/>
                      </a:endParaRPr>
                    </a:p>
                  </a:txBody>
                  <a:tcPr marL="6380" marR="6380" marT="6380" marB="0" anchor="ctr"/>
                </a:tc>
                <a:extLst>
                  <a:ext uri="{0D108BD9-81ED-4DB2-BD59-A6C34878D82A}">
                    <a16:rowId xmlns:a16="http://schemas.microsoft.com/office/drawing/2014/main" val="1505160959"/>
                  </a:ext>
                </a:extLst>
              </a:tr>
            </a:tbl>
          </a:graphicData>
        </a:graphic>
      </p:graphicFrame>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CustomShape 1"/>
          <p:cNvSpPr/>
          <p:nvPr/>
        </p:nvSpPr>
        <p:spPr>
          <a:xfrm>
            <a:off x="-1006183" y="26691"/>
            <a:ext cx="610524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350" b="1" strike="noStrike" spc="-1" dirty="0" err="1">
                <a:solidFill>
                  <a:srgbClr val="A43F27"/>
                </a:solidFill>
                <a:latin typeface="Cambria"/>
                <a:ea typeface="Cambria"/>
              </a:rPr>
              <a:t>RegressionScores_Rdkit</a:t>
            </a:r>
            <a:r>
              <a:rPr lang="en-IN" sz="1350" b="1" strike="noStrike" spc="-1" dirty="0">
                <a:solidFill>
                  <a:srgbClr val="A43F27"/>
                </a:solidFill>
                <a:latin typeface="Cambria"/>
                <a:ea typeface="Cambria"/>
              </a:rPr>
              <a:t> Descriptor  </a:t>
            </a:r>
          </a:p>
          <a:p>
            <a:pPr algn="ctr">
              <a:lnSpc>
                <a:spcPct val="100000"/>
              </a:lnSpc>
            </a:pPr>
            <a:r>
              <a:rPr lang="en-IN" sz="1350" b="1" strike="noStrike" spc="-1" dirty="0">
                <a:solidFill>
                  <a:srgbClr val="A43F27"/>
                </a:solidFill>
                <a:latin typeface="Cambria"/>
                <a:ea typeface="Cambria"/>
              </a:rPr>
              <a:t>EmissionMax(nm)</a:t>
            </a:r>
          </a:p>
          <a:p>
            <a:pPr>
              <a:lnSpc>
                <a:spcPct val="100000"/>
              </a:lnSpc>
            </a:pPr>
            <a:endParaRPr lang="en-IN" sz="1600" b="1" strike="noStrike" spc="-1" dirty="0">
              <a:solidFill>
                <a:srgbClr val="A43F27"/>
              </a:solidFill>
              <a:latin typeface="Cambria"/>
              <a:ea typeface="Cambria"/>
            </a:endParaRPr>
          </a:p>
          <a:p>
            <a:pPr>
              <a:lnSpc>
                <a:spcPct val="100000"/>
              </a:lnSpc>
            </a:pPr>
            <a:endParaRPr lang="en-IN" sz="1600" b="0" strike="noStrike" spc="-1" dirty="0">
              <a:latin typeface="Arial"/>
            </a:endParaRPr>
          </a:p>
          <a:p>
            <a:pPr>
              <a:lnSpc>
                <a:spcPct val="100000"/>
              </a:lnSpc>
            </a:pPr>
            <a:endParaRPr lang="en-IN" sz="1600" b="0" strike="noStrike" spc="-1" dirty="0">
              <a:latin typeface="Arial"/>
            </a:endParaRPr>
          </a:p>
        </p:txBody>
      </p:sp>
      <p:sp>
        <p:nvSpPr>
          <p:cNvPr id="489" name="CustomShape 2"/>
          <p:cNvSpPr/>
          <p:nvPr/>
        </p:nvSpPr>
        <p:spPr>
          <a:xfrm>
            <a:off x="5943600" y="32767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491" name="Picture 490"/>
          <p:cNvPicPr/>
          <p:nvPr/>
        </p:nvPicPr>
        <p:blipFill>
          <a:blip r:embed="rId2"/>
          <a:stretch/>
        </p:blipFill>
        <p:spPr>
          <a:xfrm>
            <a:off x="4201928" y="261311"/>
            <a:ext cx="2638080" cy="2085480"/>
          </a:xfrm>
          <a:prstGeom prst="rect">
            <a:avLst/>
          </a:prstGeom>
          <a:ln>
            <a:noFill/>
          </a:ln>
        </p:spPr>
      </p:pic>
      <p:pic>
        <p:nvPicPr>
          <p:cNvPr id="492" name="Picture 491"/>
          <p:cNvPicPr/>
          <p:nvPr/>
        </p:nvPicPr>
        <p:blipFill>
          <a:blip r:embed="rId3"/>
          <a:stretch/>
        </p:blipFill>
        <p:spPr>
          <a:xfrm>
            <a:off x="9432000" y="2529729"/>
            <a:ext cx="2751120" cy="2179440"/>
          </a:xfrm>
          <a:prstGeom prst="rect">
            <a:avLst/>
          </a:prstGeom>
          <a:ln>
            <a:noFill/>
          </a:ln>
        </p:spPr>
      </p:pic>
      <p:pic>
        <p:nvPicPr>
          <p:cNvPr id="493" name="Picture 492"/>
          <p:cNvPicPr/>
          <p:nvPr/>
        </p:nvPicPr>
        <p:blipFill>
          <a:blip r:embed="rId4"/>
          <a:stretch/>
        </p:blipFill>
        <p:spPr>
          <a:xfrm>
            <a:off x="6840008" y="185740"/>
            <a:ext cx="2843640" cy="2252520"/>
          </a:xfrm>
          <a:prstGeom prst="rect">
            <a:avLst/>
          </a:prstGeom>
          <a:ln>
            <a:noFill/>
          </a:ln>
        </p:spPr>
      </p:pic>
      <p:pic>
        <p:nvPicPr>
          <p:cNvPr id="494" name="Picture 493"/>
          <p:cNvPicPr/>
          <p:nvPr/>
        </p:nvPicPr>
        <p:blipFill>
          <a:blip r:embed="rId5"/>
          <a:stretch/>
        </p:blipFill>
        <p:spPr>
          <a:xfrm>
            <a:off x="6773220" y="2529729"/>
            <a:ext cx="2638080" cy="2089800"/>
          </a:xfrm>
          <a:prstGeom prst="rect">
            <a:avLst/>
          </a:prstGeom>
          <a:ln>
            <a:noFill/>
          </a:ln>
        </p:spPr>
      </p:pic>
      <p:pic>
        <p:nvPicPr>
          <p:cNvPr id="495" name="Picture 494"/>
          <p:cNvPicPr/>
          <p:nvPr/>
        </p:nvPicPr>
        <p:blipFill>
          <a:blip r:embed="rId6"/>
          <a:stretch/>
        </p:blipFill>
        <p:spPr>
          <a:xfrm>
            <a:off x="6773220" y="4650214"/>
            <a:ext cx="2736000" cy="2167200"/>
          </a:xfrm>
          <a:prstGeom prst="rect">
            <a:avLst/>
          </a:prstGeom>
          <a:ln>
            <a:noFill/>
          </a:ln>
        </p:spPr>
      </p:pic>
      <p:pic>
        <p:nvPicPr>
          <p:cNvPr id="496" name="Picture 495"/>
          <p:cNvPicPr/>
          <p:nvPr/>
        </p:nvPicPr>
        <p:blipFill>
          <a:blip r:embed="rId7"/>
          <a:stretch/>
        </p:blipFill>
        <p:spPr>
          <a:xfrm>
            <a:off x="4201928" y="2455831"/>
            <a:ext cx="2719440" cy="2154240"/>
          </a:xfrm>
          <a:prstGeom prst="rect">
            <a:avLst/>
          </a:prstGeom>
          <a:ln>
            <a:noFill/>
          </a:ln>
        </p:spPr>
      </p:pic>
      <p:pic>
        <p:nvPicPr>
          <p:cNvPr id="497" name="Picture 496"/>
          <p:cNvPicPr/>
          <p:nvPr/>
        </p:nvPicPr>
        <p:blipFill>
          <a:blip r:embed="rId8"/>
          <a:stretch/>
        </p:blipFill>
        <p:spPr>
          <a:xfrm>
            <a:off x="4140540" y="4691074"/>
            <a:ext cx="2632680" cy="2085480"/>
          </a:xfrm>
          <a:prstGeom prst="rect">
            <a:avLst/>
          </a:prstGeom>
          <a:ln>
            <a:noFill/>
          </a:ln>
        </p:spPr>
      </p:pic>
      <p:graphicFrame>
        <p:nvGraphicFramePr>
          <p:cNvPr id="3" name="Table 2">
            <a:extLst>
              <a:ext uri="{FF2B5EF4-FFF2-40B4-BE49-F238E27FC236}">
                <a16:creationId xmlns:a16="http://schemas.microsoft.com/office/drawing/2014/main" id="{6BC5AE60-F370-FE79-642E-19E5928FAFE4}"/>
              </a:ext>
            </a:extLst>
          </p:cNvPr>
          <p:cNvGraphicFramePr>
            <a:graphicFrameLocks noGrp="1"/>
          </p:cNvGraphicFramePr>
          <p:nvPr>
            <p:extLst>
              <p:ext uri="{D42A27DB-BD31-4B8C-83A1-F6EECF244321}">
                <p14:modId xmlns:p14="http://schemas.microsoft.com/office/powerpoint/2010/main" val="2747818806"/>
              </p:ext>
            </p:extLst>
          </p:nvPr>
        </p:nvGraphicFramePr>
        <p:xfrm>
          <a:off x="165283" y="649332"/>
          <a:ext cx="3450196" cy="6127221"/>
        </p:xfrm>
        <a:graphic>
          <a:graphicData uri="http://schemas.openxmlformats.org/drawingml/2006/table">
            <a:tbl>
              <a:tblPr>
                <a:tableStyleId>{BC89EF96-8CEA-46FF-86C4-4CE0E7609802}</a:tableStyleId>
              </a:tblPr>
              <a:tblGrid>
                <a:gridCol w="496427">
                  <a:extLst>
                    <a:ext uri="{9D8B030D-6E8A-4147-A177-3AD203B41FA5}">
                      <a16:colId xmlns:a16="http://schemas.microsoft.com/office/drawing/2014/main" val="2660726600"/>
                    </a:ext>
                  </a:extLst>
                </a:gridCol>
                <a:gridCol w="559532">
                  <a:extLst>
                    <a:ext uri="{9D8B030D-6E8A-4147-A177-3AD203B41FA5}">
                      <a16:colId xmlns:a16="http://schemas.microsoft.com/office/drawing/2014/main" val="139940332"/>
                    </a:ext>
                  </a:extLst>
                </a:gridCol>
                <a:gridCol w="424988">
                  <a:extLst>
                    <a:ext uri="{9D8B030D-6E8A-4147-A177-3AD203B41FA5}">
                      <a16:colId xmlns:a16="http://schemas.microsoft.com/office/drawing/2014/main" val="3116868207"/>
                    </a:ext>
                  </a:extLst>
                </a:gridCol>
                <a:gridCol w="1178608">
                  <a:extLst>
                    <a:ext uri="{9D8B030D-6E8A-4147-A177-3AD203B41FA5}">
                      <a16:colId xmlns:a16="http://schemas.microsoft.com/office/drawing/2014/main" val="2979152084"/>
                    </a:ext>
                  </a:extLst>
                </a:gridCol>
                <a:gridCol w="790641">
                  <a:extLst>
                    <a:ext uri="{9D8B030D-6E8A-4147-A177-3AD203B41FA5}">
                      <a16:colId xmlns:a16="http://schemas.microsoft.com/office/drawing/2014/main" val="1244984995"/>
                    </a:ext>
                  </a:extLst>
                </a:gridCol>
              </a:tblGrid>
              <a:tr h="420205">
                <a:tc>
                  <a:txBody>
                    <a:bodyPr/>
                    <a:lstStyle/>
                    <a:p>
                      <a:pPr algn="ctr" rtl="0" fontAlgn="ctr"/>
                      <a:r>
                        <a:rPr lang="en-IN" sz="900" u="none" strike="noStrike">
                          <a:effectLst/>
                          <a:latin typeface="Cambira"/>
                        </a:rPr>
                        <a:t>Subfolder</a:t>
                      </a:r>
                      <a:endParaRPr lang="en-IN" sz="900" b="1" i="0" u="none" strike="noStrike">
                        <a:solidFill>
                          <a:srgbClr val="000000"/>
                        </a:solidFill>
                        <a:effectLst/>
                        <a:latin typeface="Cambira"/>
                      </a:endParaRPr>
                    </a:p>
                  </a:txBody>
                  <a:tcPr marL="7252" marR="7252" marT="7252" marB="0" anchor="ctr"/>
                </a:tc>
                <a:tc>
                  <a:txBody>
                    <a:bodyPr/>
                    <a:lstStyle/>
                    <a:p>
                      <a:pPr algn="ctr" rtl="0" fontAlgn="ctr"/>
                      <a:r>
                        <a:rPr lang="en-IN" sz="900" u="none" strike="noStrike">
                          <a:effectLst/>
                          <a:latin typeface="Cambira"/>
                        </a:rPr>
                        <a:t>Algorithm</a:t>
                      </a:r>
                      <a:endParaRPr lang="en-IN" sz="900" b="1" i="0" u="none" strike="noStrike">
                        <a:solidFill>
                          <a:srgbClr val="000000"/>
                        </a:solidFill>
                        <a:effectLst/>
                        <a:latin typeface="Cambira"/>
                      </a:endParaRPr>
                    </a:p>
                  </a:txBody>
                  <a:tcPr marL="7252" marR="7252" marT="7252" marB="0" anchor="ctr"/>
                </a:tc>
                <a:tc>
                  <a:txBody>
                    <a:bodyPr/>
                    <a:lstStyle/>
                    <a:p>
                      <a:pPr algn="ctr" rtl="0" fontAlgn="ctr"/>
                      <a:r>
                        <a:rPr lang="en-IN" sz="900" b="1" u="none" strike="noStrike" dirty="0">
                          <a:effectLst/>
                          <a:latin typeface="Cambira"/>
                        </a:rPr>
                        <a:t>r2_score</a:t>
                      </a:r>
                      <a:endParaRPr lang="en-IN" sz="900" b="1" i="0" u="none" strike="noStrike" dirty="0">
                        <a:solidFill>
                          <a:srgbClr val="000000"/>
                        </a:solidFill>
                        <a:effectLst/>
                        <a:latin typeface="Cambira"/>
                      </a:endParaRPr>
                    </a:p>
                  </a:txBody>
                  <a:tcPr marL="7252" marR="7252" marT="7252" marB="0" anchor="ctr"/>
                </a:tc>
                <a:tc gridSpan="2">
                  <a:txBody>
                    <a:bodyPr/>
                    <a:lstStyle/>
                    <a:p>
                      <a:pPr algn="ctr" rtl="0" fontAlgn="ctr"/>
                      <a:r>
                        <a:rPr lang="en-IN" sz="900" u="none" strike="noStrike">
                          <a:effectLst/>
                          <a:latin typeface="Cambira"/>
                        </a:rPr>
                        <a:t>Regression Scores</a:t>
                      </a:r>
                      <a:endParaRPr lang="en-IN" sz="900" b="1" i="0" u="none" strike="noStrike">
                        <a:solidFill>
                          <a:srgbClr val="000000"/>
                        </a:solidFill>
                        <a:effectLst/>
                        <a:latin typeface="Cambira"/>
                      </a:endParaRPr>
                    </a:p>
                  </a:txBody>
                  <a:tcPr marL="7252" marR="7252" marT="7252" marB="0" anchor="ctr"/>
                </a:tc>
                <a:tc hMerge="1">
                  <a:txBody>
                    <a:bodyPr/>
                    <a:lstStyle/>
                    <a:p>
                      <a:endParaRPr lang="en-IN"/>
                    </a:p>
                  </a:txBody>
                  <a:tcPr/>
                </a:tc>
                <a:extLst>
                  <a:ext uri="{0D108BD9-81ED-4DB2-BD59-A6C34878D82A}">
                    <a16:rowId xmlns:a16="http://schemas.microsoft.com/office/drawing/2014/main" val="2332680092"/>
                  </a:ext>
                </a:extLst>
              </a:tr>
              <a:tr h="371817">
                <a:tc rowSpan="21">
                  <a:txBody>
                    <a:bodyPr/>
                    <a:lstStyle/>
                    <a:p>
                      <a:pPr algn="ctr" rtl="0" fontAlgn="ctr"/>
                      <a:r>
                        <a:rPr lang="en-IN" sz="900" u="none" strike="noStrike">
                          <a:effectLst/>
                          <a:latin typeface="Cambira"/>
                        </a:rPr>
                        <a:t>Rdkit Descriptor</a:t>
                      </a:r>
                      <a:endParaRPr lang="en-IN" sz="900" b="1" i="0" u="none" strike="noStrike">
                        <a:solidFill>
                          <a:srgbClr val="000000"/>
                        </a:solidFill>
                        <a:effectLst/>
                        <a:latin typeface="Cambira"/>
                      </a:endParaRPr>
                    </a:p>
                  </a:txBody>
                  <a:tcPr marL="7252" marR="7252" marT="7252" marB="0" anchor="ctr"/>
                </a:tc>
                <a:tc rowSpan="3">
                  <a:txBody>
                    <a:bodyPr/>
                    <a:lstStyle/>
                    <a:p>
                      <a:pPr algn="ctr" rtl="0" fontAlgn="ctr"/>
                      <a:r>
                        <a:rPr lang="en-IN" sz="900" u="none" strike="noStrike">
                          <a:effectLst/>
                          <a:latin typeface="Cambira"/>
                        </a:rPr>
                        <a:t>Random Forest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dirty="0">
                          <a:effectLst/>
                          <a:latin typeface="Cambira"/>
                        </a:rPr>
                        <a:t>0.90</a:t>
                      </a:r>
                      <a:endParaRPr lang="en-IN" sz="900" b="1" i="0" u="none" strike="noStrike" dirty="0">
                        <a:solidFill>
                          <a:srgbClr val="000000"/>
                        </a:solidFill>
                        <a:effectLst/>
                        <a:latin typeface="Cambira"/>
                      </a:endParaRPr>
                    </a:p>
                  </a:txBody>
                  <a:tcPr marL="7252" marR="7252" marT="7252"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18.92</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4072489042"/>
                  </a:ext>
                </a:extLst>
              </a:tr>
              <a:tr h="183894">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932.26</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193381855"/>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0.90</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017424490"/>
                  </a:ext>
                </a:extLst>
              </a:tr>
              <a:tr h="276245">
                <a:tc vMerge="1">
                  <a:txBody>
                    <a:bodyPr/>
                    <a:lstStyle/>
                    <a:p>
                      <a:endParaRPr lang="en-IN"/>
                    </a:p>
                  </a:txBody>
                  <a:tcPr/>
                </a:tc>
                <a:tc rowSpan="3">
                  <a:txBody>
                    <a:bodyPr/>
                    <a:lstStyle/>
                    <a:p>
                      <a:pPr algn="ctr" rtl="0" fontAlgn="ctr"/>
                      <a:r>
                        <a:rPr lang="en-IN" sz="900" u="none" strike="noStrike">
                          <a:effectLst/>
                          <a:latin typeface="Cambira"/>
                        </a:rPr>
                        <a:t>Support Vector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a:effectLst/>
                          <a:latin typeface="Cambira"/>
                        </a:rPr>
                        <a:t>0.39</a:t>
                      </a:r>
                      <a:endParaRPr lang="en-IN" sz="900" b="1" i="0" u="none" strike="noStrike">
                        <a:solidFill>
                          <a:srgbClr val="000000"/>
                        </a:solidFill>
                        <a:effectLst/>
                        <a:latin typeface="Cambira"/>
                      </a:endParaRPr>
                    </a:p>
                  </a:txBody>
                  <a:tcPr marL="7252" marR="7252" marT="7252"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57.27</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496414010"/>
                  </a:ext>
                </a:extLst>
              </a:tr>
              <a:tr h="186352">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5574.73</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366764804"/>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0.39</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118891975"/>
                  </a:ext>
                </a:extLst>
              </a:tr>
              <a:tr h="276245">
                <a:tc vMerge="1">
                  <a:txBody>
                    <a:bodyPr/>
                    <a:lstStyle/>
                    <a:p>
                      <a:endParaRPr lang="en-IN"/>
                    </a:p>
                  </a:txBody>
                  <a:tcPr/>
                </a:tc>
                <a:tc rowSpan="3">
                  <a:txBody>
                    <a:bodyPr/>
                    <a:lstStyle/>
                    <a:p>
                      <a:pPr algn="ctr" rtl="0" fontAlgn="ctr"/>
                      <a:r>
                        <a:rPr lang="en-IN" sz="900" u="none" strike="noStrike">
                          <a:effectLst/>
                          <a:latin typeface="Cambira"/>
                        </a:rPr>
                        <a:t>ElasticNet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a:effectLst/>
                          <a:latin typeface="Cambira"/>
                        </a:rPr>
                        <a:t>0.53</a:t>
                      </a:r>
                      <a:endParaRPr lang="en-IN" sz="900" b="1" i="0" u="none" strike="noStrike">
                        <a:solidFill>
                          <a:srgbClr val="000000"/>
                        </a:solidFill>
                        <a:effectLst/>
                        <a:latin typeface="Cambira"/>
                      </a:endParaRPr>
                    </a:p>
                  </a:txBody>
                  <a:tcPr marL="7252" marR="7252" marT="7252"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51.56</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3705903943"/>
                  </a:ext>
                </a:extLst>
              </a:tr>
              <a:tr h="17260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4332.89</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831325318"/>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0.53</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931478533"/>
                  </a:ext>
                </a:extLst>
              </a:tr>
              <a:tr h="276245">
                <a:tc vMerge="1">
                  <a:txBody>
                    <a:bodyPr/>
                    <a:lstStyle/>
                    <a:p>
                      <a:endParaRPr lang="en-IN"/>
                    </a:p>
                  </a:txBody>
                  <a:tcPr/>
                </a:tc>
                <a:tc rowSpan="3">
                  <a:txBody>
                    <a:bodyPr/>
                    <a:lstStyle/>
                    <a:p>
                      <a:pPr algn="ctr" rtl="0" fontAlgn="ctr"/>
                      <a:r>
                        <a:rPr lang="en-IN" sz="900" u="none" strike="noStrike">
                          <a:effectLst/>
                          <a:latin typeface="Cambira"/>
                        </a:rPr>
                        <a:t>Lasso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a:effectLst/>
                          <a:latin typeface="Cambira"/>
                        </a:rPr>
                        <a:t>0.56</a:t>
                      </a:r>
                      <a:endParaRPr lang="en-IN" sz="900" b="1" i="0" u="none" strike="noStrike">
                        <a:solidFill>
                          <a:srgbClr val="000000"/>
                        </a:solidFill>
                        <a:effectLst/>
                        <a:latin typeface="Cambira"/>
                      </a:endParaRPr>
                    </a:p>
                  </a:txBody>
                  <a:tcPr marL="7252" marR="7252" marT="7252"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49.44</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422712301"/>
                  </a:ext>
                </a:extLst>
              </a:tr>
              <a:tr h="29006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4065.18</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1668787597"/>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a:effectLst/>
                          <a:latin typeface="Cambira"/>
                        </a:rPr>
                        <a:t>r2_score</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0.56</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740886053"/>
                  </a:ext>
                </a:extLst>
              </a:tr>
              <a:tr h="276245">
                <a:tc vMerge="1">
                  <a:txBody>
                    <a:bodyPr/>
                    <a:lstStyle/>
                    <a:p>
                      <a:endParaRPr lang="en-IN"/>
                    </a:p>
                  </a:txBody>
                  <a:tcPr/>
                </a:tc>
                <a:tc rowSpan="3">
                  <a:txBody>
                    <a:bodyPr/>
                    <a:lstStyle/>
                    <a:p>
                      <a:pPr algn="ctr" rtl="0" fontAlgn="ctr"/>
                      <a:r>
                        <a:rPr lang="en-IN" sz="900" u="none" strike="noStrike">
                          <a:effectLst/>
                          <a:latin typeface="Cambira"/>
                        </a:rPr>
                        <a:t>Ridge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a:effectLst/>
                          <a:latin typeface="Cambira"/>
                        </a:rPr>
                        <a:t>0.63</a:t>
                      </a:r>
                      <a:endParaRPr lang="en-IN" sz="900" b="1" i="0" u="none" strike="noStrike">
                        <a:solidFill>
                          <a:srgbClr val="000000"/>
                        </a:solidFill>
                        <a:effectLst/>
                        <a:latin typeface="Cambira"/>
                      </a:endParaRPr>
                    </a:p>
                  </a:txBody>
                  <a:tcPr marL="7252" marR="7252" marT="7252"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44.80</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1811166717"/>
                  </a:ext>
                </a:extLst>
              </a:tr>
              <a:tr h="29006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3380.44</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3697434046"/>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r2_score</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0.63</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218245938"/>
                  </a:ext>
                </a:extLst>
              </a:tr>
              <a:tr h="276245">
                <a:tc vMerge="1">
                  <a:txBody>
                    <a:bodyPr/>
                    <a:lstStyle/>
                    <a:p>
                      <a:endParaRPr lang="en-IN"/>
                    </a:p>
                  </a:txBody>
                  <a:tcPr/>
                </a:tc>
                <a:tc rowSpan="3">
                  <a:txBody>
                    <a:bodyPr/>
                    <a:lstStyle/>
                    <a:p>
                      <a:pPr algn="ctr" rtl="0" fontAlgn="ctr"/>
                      <a:r>
                        <a:rPr lang="en-IN" sz="900" u="none" strike="noStrike">
                          <a:effectLst/>
                          <a:latin typeface="Cambira"/>
                        </a:rPr>
                        <a:t>Decision Tree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a:effectLst/>
                          <a:latin typeface="Cambira"/>
                        </a:rPr>
                        <a:t>0.82</a:t>
                      </a:r>
                      <a:endParaRPr lang="en-IN" sz="900" b="1" i="0" u="none" strike="noStrike">
                        <a:solidFill>
                          <a:srgbClr val="000000"/>
                        </a:solidFill>
                        <a:effectLst/>
                        <a:latin typeface="Cambira"/>
                      </a:endParaRPr>
                    </a:p>
                  </a:txBody>
                  <a:tcPr marL="7252" marR="7252" marT="7252" marB="0" anchor="ctr"/>
                </a:tc>
                <a:tc>
                  <a:txBody>
                    <a:bodyPr/>
                    <a:lstStyle/>
                    <a:p>
                      <a:pPr algn="ctr" rtl="0" fontAlgn="t"/>
                      <a:r>
                        <a:rPr lang="en-IN" sz="900" u="none" strike="noStrike" dirty="0" err="1">
                          <a:effectLst/>
                          <a:latin typeface="Cambira"/>
                        </a:rPr>
                        <a:t>mean_absolute_erro</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23.24</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784021843"/>
                  </a:ext>
                </a:extLst>
              </a:tr>
              <a:tr h="386744">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err="1">
                          <a:effectLst/>
                          <a:latin typeface="Cambira"/>
                        </a:rPr>
                        <a:t>mean_squared_error</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a:effectLst/>
                          <a:latin typeface="Cambira"/>
                        </a:rPr>
                        <a:t>1652.65</a:t>
                      </a:r>
                      <a:endParaRPr lang="en-IN" sz="900" b="0" i="0" u="none" strike="noStrike">
                        <a:solidFill>
                          <a:srgbClr val="000000"/>
                        </a:solidFill>
                        <a:effectLst/>
                        <a:latin typeface="Cambira"/>
                      </a:endParaRPr>
                    </a:p>
                  </a:txBody>
                  <a:tcPr marL="7252" marR="7252" marT="7252" marB="0" anchor="ctr"/>
                </a:tc>
                <a:extLst>
                  <a:ext uri="{0D108BD9-81ED-4DB2-BD59-A6C34878D82A}">
                    <a16:rowId xmlns:a16="http://schemas.microsoft.com/office/drawing/2014/main" val="2252853489"/>
                  </a:ext>
                </a:extLst>
              </a:tr>
              <a:tr h="276245">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a:effectLst/>
                          <a:latin typeface="Cambira"/>
                        </a:rPr>
                        <a:t>r2_score</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0.82</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1731275414"/>
                  </a:ext>
                </a:extLst>
              </a:tr>
              <a:tr h="276245">
                <a:tc vMerge="1">
                  <a:txBody>
                    <a:bodyPr/>
                    <a:lstStyle/>
                    <a:p>
                      <a:endParaRPr lang="en-IN"/>
                    </a:p>
                  </a:txBody>
                  <a:tcPr/>
                </a:tc>
                <a:tc rowSpan="3">
                  <a:txBody>
                    <a:bodyPr/>
                    <a:lstStyle/>
                    <a:p>
                      <a:pPr algn="ctr" rtl="0" fontAlgn="ctr"/>
                      <a:r>
                        <a:rPr lang="en-IN" sz="900" u="none" strike="noStrike">
                          <a:effectLst/>
                          <a:latin typeface="Cambira"/>
                        </a:rPr>
                        <a:t>K-Nearest Neighbors Regression</a:t>
                      </a:r>
                      <a:endParaRPr lang="en-IN" sz="900" b="0" i="0" u="none" strike="noStrike">
                        <a:solidFill>
                          <a:srgbClr val="000000"/>
                        </a:solidFill>
                        <a:effectLst/>
                        <a:latin typeface="Cambira"/>
                      </a:endParaRPr>
                    </a:p>
                  </a:txBody>
                  <a:tcPr marL="7252" marR="7252" marT="7252" marB="0" anchor="ctr"/>
                </a:tc>
                <a:tc rowSpan="3">
                  <a:txBody>
                    <a:bodyPr/>
                    <a:lstStyle/>
                    <a:p>
                      <a:pPr algn="ctr" rtl="0" fontAlgn="ctr"/>
                      <a:r>
                        <a:rPr lang="en-IN" sz="900" b="1" u="none" strike="noStrike" dirty="0">
                          <a:effectLst/>
                          <a:latin typeface="Cambira"/>
                        </a:rPr>
                        <a:t>0.70</a:t>
                      </a:r>
                      <a:endParaRPr lang="en-IN" sz="900" b="1" i="0" u="none" strike="noStrike" dirty="0">
                        <a:solidFill>
                          <a:srgbClr val="000000"/>
                        </a:solidFill>
                        <a:effectLst/>
                        <a:latin typeface="Cambira"/>
                      </a:endParaRPr>
                    </a:p>
                  </a:txBody>
                  <a:tcPr marL="7252" marR="7252" marT="7252" marB="0" anchor="ctr"/>
                </a:tc>
                <a:tc>
                  <a:txBody>
                    <a:bodyPr/>
                    <a:lstStyle/>
                    <a:p>
                      <a:pPr algn="ctr" rtl="0" fontAlgn="t"/>
                      <a:r>
                        <a:rPr lang="en-IN" sz="900" u="none" strike="noStrike">
                          <a:effectLst/>
                          <a:latin typeface="Cambira"/>
                        </a:rPr>
                        <a:t>mean_absolute_erro</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37.31</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3968670435"/>
                  </a:ext>
                </a:extLst>
              </a:tr>
              <a:tr h="29006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a:effectLst/>
                          <a:latin typeface="Cambira"/>
                        </a:rPr>
                        <a:t>mean_squared_error</a:t>
                      </a:r>
                      <a:endParaRPr lang="en-IN" sz="900" b="0" i="0" u="none" strike="noStrike">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2746.59</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715235906"/>
                  </a:ext>
                </a:extLst>
              </a:tr>
              <a:tr h="22048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t"/>
                      <a:r>
                        <a:rPr lang="en-IN" sz="900" u="none" strike="noStrike" dirty="0">
                          <a:effectLst/>
                          <a:latin typeface="Cambira"/>
                        </a:rPr>
                        <a:t>r2_score</a:t>
                      </a:r>
                      <a:endParaRPr lang="en-IN" sz="900" b="0" i="0" u="none" strike="noStrike" dirty="0">
                        <a:solidFill>
                          <a:srgbClr val="2D2E2D"/>
                        </a:solidFill>
                        <a:effectLst/>
                        <a:latin typeface="Cambira"/>
                      </a:endParaRPr>
                    </a:p>
                  </a:txBody>
                  <a:tcPr marL="7252" marR="7252" marT="7252" marB="0"/>
                </a:tc>
                <a:tc>
                  <a:txBody>
                    <a:bodyPr/>
                    <a:lstStyle/>
                    <a:p>
                      <a:pPr algn="ctr" rtl="0" fontAlgn="ctr"/>
                      <a:r>
                        <a:rPr lang="en-IN" sz="900" u="none" strike="noStrike" dirty="0">
                          <a:effectLst/>
                          <a:latin typeface="Cambira"/>
                        </a:rPr>
                        <a:t>0.70</a:t>
                      </a:r>
                      <a:endParaRPr lang="en-IN" sz="900" b="0" i="0" u="none" strike="noStrike" dirty="0">
                        <a:solidFill>
                          <a:srgbClr val="000000"/>
                        </a:solidFill>
                        <a:effectLst/>
                        <a:latin typeface="Cambira"/>
                      </a:endParaRPr>
                    </a:p>
                  </a:txBody>
                  <a:tcPr marL="7252" marR="7252" marT="7252" marB="0" anchor="ctr"/>
                </a:tc>
                <a:extLst>
                  <a:ext uri="{0D108BD9-81ED-4DB2-BD59-A6C34878D82A}">
                    <a16:rowId xmlns:a16="http://schemas.microsoft.com/office/drawing/2014/main" val="1961045252"/>
                  </a:ext>
                </a:extLst>
              </a:tr>
            </a:tbl>
          </a:graphicData>
        </a:graphic>
      </p:graphicFrame>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B5C298-553D-B034-653A-66DC70BC2853}"/>
              </a:ext>
            </a:extLst>
          </p:cNvPr>
          <p:cNvSpPr txBox="1"/>
          <p:nvPr/>
        </p:nvSpPr>
        <p:spPr>
          <a:xfrm>
            <a:off x="114985" y="139655"/>
            <a:ext cx="11790393" cy="615553"/>
          </a:xfrm>
          <a:prstGeom prst="rect">
            <a:avLst/>
          </a:prstGeom>
          <a:noFill/>
        </p:spPr>
        <p:txBody>
          <a:bodyPr wrap="square">
            <a:spAutoFit/>
          </a:bodyPr>
          <a:lstStyle/>
          <a:p>
            <a:pPr algn="ctr"/>
            <a:r>
              <a:rPr lang="en-US"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Regression algorithm:</a:t>
            </a:r>
            <a:r>
              <a:rPr lang="en-IN" sz="1800" b="1" strike="noStrike" spc="-1" dirty="0">
                <a:solidFill>
                  <a:srgbClr val="A43F27"/>
                </a:solidFill>
                <a:effectLst>
                  <a:outerShdw blurRad="38100" dist="38100" dir="2700000" algn="tl">
                    <a:srgbClr val="000000">
                      <a:alpha val="43137"/>
                    </a:srgbClr>
                  </a:outerShdw>
                </a:effectLst>
                <a:latin typeface="Cambria"/>
                <a:ea typeface="Cambria"/>
              </a:rPr>
              <a:t>EmissionMax(nm)</a:t>
            </a:r>
            <a:endParaRPr lang="en-IN"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ctr"/>
            <a:r>
              <a:rPr lang="en-IN" sz="1600" b="1" dirty="0">
                <a:solidFill>
                  <a:schemeClr val="accent1">
                    <a:lumMod val="75000"/>
                  </a:schemeClr>
                </a:solidFill>
                <a:latin typeface="Cambria" panose="02040503050406030204" pitchFamily="18" charset="0"/>
                <a:ea typeface="Cambria" panose="02040503050406030204" pitchFamily="18" charset="0"/>
              </a:rPr>
              <a:t>Comparison plots:  </a:t>
            </a:r>
            <a:r>
              <a:rPr lang="en-US" sz="1600" b="1" dirty="0">
                <a:solidFill>
                  <a:schemeClr val="accent1">
                    <a:lumMod val="75000"/>
                  </a:schemeClr>
                </a:solidFill>
                <a:latin typeface="Cambria" panose="02040503050406030204" pitchFamily="18" charset="0"/>
                <a:ea typeface="Cambria" panose="02040503050406030204" pitchFamily="18" charset="0"/>
              </a:rPr>
              <a:t>λmax(R</a:t>
            </a:r>
            <a:r>
              <a:rPr lang="en-US" sz="1600" b="1" baseline="30000" dirty="0">
                <a:solidFill>
                  <a:schemeClr val="accent1">
                    <a:lumMod val="75000"/>
                  </a:schemeClr>
                </a:solidFill>
                <a:latin typeface="Cambria" panose="02040503050406030204" pitchFamily="18" charset="0"/>
                <a:ea typeface="Cambria" panose="02040503050406030204" pitchFamily="18" charset="0"/>
              </a:rPr>
              <a:t>2</a:t>
            </a:r>
            <a:r>
              <a:rPr lang="en-US" sz="1600" b="1" dirty="0">
                <a:solidFill>
                  <a:schemeClr val="accent1">
                    <a:lumMod val="75000"/>
                  </a:schemeClr>
                </a:solidFill>
                <a:latin typeface="Cambria" panose="02040503050406030204" pitchFamily="18" charset="0"/>
                <a:ea typeface="Cambria" panose="02040503050406030204" pitchFamily="18" charset="0"/>
              </a:rPr>
              <a:t> Score) , Molecular fingerprints–descriptors with  Machine learning Regression algorithm </a:t>
            </a:r>
            <a:endParaRPr lang="en-IN" sz="1600" b="1" dirty="0">
              <a:solidFill>
                <a:schemeClr val="accent1">
                  <a:lumMod val="75000"/>
                </a:schemeClr>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778E8B0C-1F9F-B4F0-4243-C6FE167C9EEA}"/>
              </a:ext>
            </a:extLst>
          </p:cNvPr>
          <p:cNvSpPr txBox="1"/>
          <p:nvPr/>
        </p:nvSpPr>
        <p:spPr>
          <a:xfrm>
            <a:off x="4930659" y="6205885"/>
            <a:ext cx="7512193" cy="461665"/>
          </a:xfrm>
          <a:prstGeom prst="rect">
            <a:avLst/>
          </a:prstGeom>
          <a:noFill/>
        </p:spPr>
        <p:txBody>
          <a:bodyPr wrap="square">
            <a:spAutoFit/>
          </a:bodyPr>
          <a:lstStyle/>
          <a:p>
            <a:pPr algn="ctr"/>
            <a:r>
              <a:rPr lang="en-IN" sz="1200" b="1" dirty="0">
                <a:solidFill>
                  <a:srgbClr val="9966FF"/>
                </a:solidFill>
                <a:latin typeface="Times New Roman" panose="02020603050405020304" pitchFamily="18" charset="0"/>
                <a:ea typeface="Calibri" panose="020F0502020204030204" pitchFamily="34" charset="0"/>
                <a:cs typeface="Times New Roman" panose="02020603050405020304" pitchFamily="18" charset="0"/>
              </a:rPr>
              <a:t>Random forest </a:t>
            </a:r>
            <a:r>
              <a:rPr lang="en-IN" sz="1200" b="1" i="0" dirty="0">
                <a:effectLst/>
                <a:latin typeface="Times New Roman" panose="02020603050405020304" pitchFamily="18" charset="0"/>
                <a:cs typeface="Times New Roman" panose="02020603050405020304" pitchFamily="18" charset="0"/>
              </a:rPr>
              <a:t>&gt;</a:t>
            </a:r>
            <a:r>
              <a:rPr lang="en-US" sz="1200" b="1" i="0" dirty="0">
                <a:solidFill>
                  <a:srgbClr val="00B050"/>
                </a:solidFill>
                <a:effectLst/>
                <a:latin typeface="Times New Roman" panose="02020603050405020304" pitchFamily="18" charset="0"/>
                <a:cs typeface="Times New Roman" panose="02020603050405020304" pitchFamily="18" charset="0"/>
              </a:rPr>
              <a:t> </a:t>
            </a:r>
            <a:r>
              <a:rPr lang="en-IN" sz="1200" b="1" i="0" dirty="0">
                <a:solidFill>
                  <a:srgbClr val="0070C0"/>
                </a:solidFill>
                <a:effectLst/>
                <a:latin typeface="Times New Roman" panose="02020603050405020304" pitchFamily="18" charset="0"/>
                <a:cs typeface="Times New Roman" panose="02020603050405020304" pitchFamily="18" charset="0"/>
              </a:rPr>
              <a:t>Decision tress Regression &gt;</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 </a:t>
            </a:r>
            <a:r>
              <a:rPr lang="en-IN" sz="12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K- Nearest Neighbour KNN </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dirty="0">
                <a:solidFill>
                  <a:srgbClr val="CC3399"/>
                </a:solidFill>
                <a:latin typeface="Times New Roman" panose="02020603050405020304" pitchFamily="18" charset="0"/>
                <a:ea typeface="Calibri" panose="020F0502020204030204" pitchFamily="34" charset="0"/>
                <a:cs typeface="Times New Roman" panose="02020603050405020304" pitchFamily="18" charset="0"/>
              </a:rPr>
              <a:t> </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Rigid Regression </a:t>
            </a:r>
            <a:r>
              <a:rPr lang="en-IN" sz="1200" b="1" i="0" dirty="0">
                <a:solidFill>
                  <a:schemeClr val="tx2"/>
                </a:solidFill>
                <a:effectLst/>
                <a:latin typeface="Times New Roman" panose="02020603050405020304" pitchFamily="18" charset="0"/>
                <a:cs typeface="Times New Roman" panose="02020603050405020304" pitchFamily="18" charset="0"/>
              </a:rPr>
              <a:t>&gt;                      </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Lasso Regression</a:t>
            </a:r>
            <a:r>
              <a:rPr lang="en-IN" sz="1200" b="1" i="0" dirty="0">
                <a:solidFill>
                  <a:srgbClr val="FF0000"/>
                </a:solidFill>
                <a:effectLst/>
                <a:latin typeface="Times New Roman" panose="02020603050405020304" pitchFamily="18" charset="0"/>
                <a:cs typeface="Times New Roman" panose="02020603050405020304" pitchFamily="18" charset="0"/>
              </a:rPr>
              <a:t> </a:t>
            </a:r>
            <a:r>
              <a:rPr lang="en-IN" sz="1200" b="1" i="0" dirty="0">
                <a:effectLst/>
                <a:latin typeface="Times New Roman" panose="02020603050405020304" pitchFamily="18" charset="0"/>
                <a:cs typeface="Times New Roman" panose="02020603050405020304" pitchFamily="18" charset="0"/>
              </a:rPr>
              <a:t>&gt; </a:t>
            </a:r>
            <a:r>
              <a:rPr lang="en-IN" sz="1200" b="1" i="0" dirty="0" err="1">
                <a:solidFill>
                  <a:srgbClr val="FF6600"/>
                </a:solidFill>
                <a:effectLst/>
                <a:latin typeface="Times New Roman" panose="02020603050405020304" pitchFamily="18" charset="0"/>
                <a:cs typeface="Times New Roman" panose="02020603050405020304" pitchFamily="18" charset="0"/>
              </a:rPr>
              <a:t>ElasticNet</a:t>
            </a:r>
            <a:r>
              <a:rPr lang="en-IN" sz="1200" b="1" i="0" dirty="0">
                <a:solidFill>
                  <a:srgbClr val="FF6600"/>
                </a:solidFill>
                <a:effectLst/>
                <a:latin typeface="Times New Roman" panose="02020603050405020304" pitchFamily="18" charset="0"/>
                <a:cs typeface="Times New Roman" panose="02020603050405020304" pitchFamily="18" charset="0"/>
              </a:rPr>
              <a:t>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i="0" dirty="0">
                <a:solidFill>
                  <a:srgbClr val="FF66FF"/>
                </a:solidFill>
                <a:effectLst/>
                <a:latin typeface="Times New Roman" panose="02020603050405020304" pitchFamily="18" charset="0"/>
                <a:cs typeface="Times New Roman" panose="02020603050405020304" pitchFamily="18" charset="0"/>
              </a:rPr>
              <a:t>Support Vector Machine-SVM</a:t>
            </a:r>
            <a:endParaRPr lang="en-IN" sz="1200" b="1" dirty="0">
              <a:solidFill>
                <a:srgbClr val="FF66FF"/>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7F292AB-7118-2C60-DAE8-DBF9FE1A8050}"/>
              </a:ext>
            </a:extLst>
          </p:cNvPr>
          <p:cNvSpPr txBox="1"/>
          <p:nvPr/>
        </p:nvSpPr>
        <p:spPr>
          <a:xfrm>
            <a:off x="71975" y="855958"/>
            <a:ext cx="12005040" cy="461665"/>
          </a:xfrm>
          <a:prstGeom prst="rect">
            <a:avLst/>
          </a:prstGeom>
          <a:noFill/>
        </p:spPr>
        <p:txBody>
          <a:bodyPr wrap="square">
            <a:spAutoFit/>
          </a:bodyPr>
          <a:lstStyle/>
          <a:p>
            <a:pPr algn="just"/>
            <a:r>
              <a:rPr lang="en-US" sz="1200" b="1" i="0" dirty="0">
                <a:effectLst/>
                <a:latin typeface="Cambria" panose="02040503050406030204" pitchFamily="18" charset="0"/>
                <a:ea typeface="Cambria" panose="02040503050406030204" pitchFamily="18" charset="0"/>
              </a:rPr>
              <a:t>R-squared</a:t>
            </a:r>
            <a:r>
              <a:rPr lang="en-US" sz="1200" b="0" i="0" dirty="0">
                <a:effectLst/>
                <a:latin typeface="Cambria" panose="02040503050406030204" pitchFamily="18" charset="0"/>
                <a:ea typeface="Cambria" panose="02040503050406030204" pitchFamily="18" charset="0"/>
              </a:rPr>
              <a:t> (Coefficient of determination) represents the coefficient of how well the values fit compared to the original values. The value from 0 to 1 interpreted as percentages. </a:t>
            </a:r>
          </a:p>
          <a:p>
            <a:pPr algn="just"/>
            <a:r>
              <a:rPr lang="en-US" sz="1200" b="0" i="0" dirty="0">
                <a:effectLst/>
                <a:latin typeface="Cambria" panose="02040503050406030204" pitchFamily="18" charset="0"/>
                <a:ea typeface="Cambria" panose="02040503050406030204" pitchFamily="18" charset="0"/>
              </a:rPr>
              <a:t>The higher the value is, the better the model is (</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R</a:t>
            </a:r>
            <a:r>
              <a:rPr lang="en-US" sz="1200" i="0" baseline="3000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2</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 Score </a:t>
            </a:r>
            <a:r>
              <a:rPr lang="en-US" sz="1200" dirty="0">
                <a:solidFill>
                  <a:srgbClr val="24292F"/>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anges between 0 and 1 0.90-0.95 (good)  and 0.40 (bad)</a:t>
            </a:r>
          </a:p>
        </p:txBody>
      </p:sp>
      <p:pic>
        <p:nvPicPr>
          <p:cNvPr id="13" name="Picture 12">
            <a:extLst>
              <a:ext uri="{FF2B5EF4-FFF2-40B4-BE49-F238E27FC236}">
                <a16:creationId xmlns:a16="http://schemas.microsoft.com/office/drawing/2014/main" id="{88F3D9C7-1DEA-193E-EE69-509A9C459C1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727" t="61824" r="27880" b="20880"/>
          <a:stretch/>
        </p:blipFill>
        <p:spPr bwMode="auto">
          <a:xfrm>
            <a:off x="3830422" y="1413681"/>
            <a:ext cx="1753300" cy="671121"/>
          </a:xfrm>
          <a:prstGeom prst="rect">
            <a:avLst/>
          </a:prstGeom>
          <a:noFill/>
          <a:ln>
            <a:noFill/>
          </a:ln>
        </p:spPr>
      </p:pic>
      <p:pic>
        <p:nvPicPr>
          <p:cNvPr id="14" name="Picture 13">
            <a:extLst>
              <a:ext uri="{FF2B5EF4-FFF2-40B4-BE49-F238E27FC236}">
                <a16:creationId xmlns:a16="http://schemas.microsoft.com/office/drawing/2014/main" id="{F9F7520C-3D0D-20BF-D78E-57F5373B717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rcRect l="2545" t="3936" r="8358" b="54387"/>
          <a:stretch/>
        </p:blipFill>
        <p:spPr>
          <a:xfrm>
            <a:off x="5583722" y="1633160"/>
            <a:ext cx="2525594" cy="385164"/>
          </a:xfrm>
          <a:prstGeom prst="rect">
            <a:avLst/>
          </a:prstGeom>
        </p:spPr>
      </p:pic>
      <p:pic>
        <p:nvPicPr>
          <p:cNvPr id="2" name="Picture 1">
            <a:extLst>
              <a:ext uri="{FF2B5EF4-FFF2-40B4-BE49-F238E27FC236}">
                <a16:creationId xmlns:a16="http://schemas.microsoft.com/office/drawing/2014/main" id="{CAE2E168-D8DA-9BAC-92DE-CA66678D7F1D}"/>
              </a:ext>
            </a:extLst>
          </p:cNvPr>
          <p:cNvPicPr/>
          <p:nvPr/>
        </p:nvPicPr>
        <p:blipFill rotWithShape="1">
          <a:blip r:embed="rId6"/>
          <a:srcRect l="6228" t="9578" r="5531" b="-1"/>
          <a:stretch/>
        </p:blipFill>
        <p:spPr>
          <a:xfrm>
            <a:off x="5181600" y="2611111"/>
            <a:ext cx="6723778" cy="3444644"/>
          </a:xfrm>
          <a:prstGeom prst="rect">
            <a:avLst/>
          </a:prstGeom>
          <a:ln>
            <a:noFill/>
          </a:ln>
        </p:spPr>
      </p:pic>
      <p:pic>
        <p:nvPicPr>
          <p:cNvPr id="4" name="Picture 3">
            <a:extLst>
              <a:ext uri="{FF2B5EF4-FFF2-40B4-BE49-F238E27FC236}">
                <a16:creationId xmlns:a16="http://schemas.microsoft.com/office/drawing/2014/main" id="{638EBD3B-EC6F-D934-EE9F-1ED92AD30F1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86622" y="2180860"/>
            <a:ext cx="4735120" cy="4255857"/>
          </a:xfrm>
          <a:prstGeom prst="rect">
            <a:avLst/>
          </a:prstGeom>
        </p:spPr>
      </p:pic>
    </p:spTree>
    <p:extLst>
      <p:ext uri="{BB962C8B-B14F-4D97-AF65-F5344CB8AC3E}">
        <p14:creationId xmlns:p14="http://schemas.microsoft.com/office/powerpoint/2010/main" val="16324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978DFD-0792-8756-8306-EC901B68EE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4570" b="52468"/>
          <a:stretch/>
        </p:blipFill>
        <p:spPr>
          <a:xfrm>
            <a:off x="6422316" y="610799"/>
            <a:ext cx="1605947" cy="458111"/>
          </a:xfrm>
          <a:prstGeom prst="rect">
            <a:avLst/>
          </a:prstGeom>
          <a:ln>
            <a:solidFill>
              <a:schemeClr val="bg1">
                <a:lumMod val="95000"/>
              </a:schemeClr>
            </a:solidFill>
          </a:ln>
        </p:spPr>
      </p:pic>
      <p:sp>
        <p:nvSpPr>
          <p:cNvPr id="15" name="TextBox 14">
            <a:extLst>
              <a:ext uri="{FF2B5EF4-FFF2-40B4-BE49-F238E27FC236}">
                <a16:creationId xmlns:a16="http://schemas.microsoft.com/office/drawing/2014/main" id="{AEA8418C-2FBB-6666-F6F6-C7ED44E37F83}"/>
              </a:ext>
            </a:extLst>
          </p:cNvPr>
          <p:cNvSpPr txBox="1"/>
          <p:nvPr/>
        </p:nvSpPr>
        <p:spPr>
          <a:xfrm>
            <a:off x="23541" y="277029"/>
            <a:ext cx="12054979" cy="698717"/>
          </a:xfrm>
          <a:prstGeom prst="rect">
            <a:avLst/>
          </a:prstGeom>
          <a:noFill/>
        </p:spPr>
        <p:txBody>
          <a:bodyPr wrap="square">
            <a:spAutoFit/>
          </a:bodyPr>
          <a:lstStyle/>
          <a:p>
            <a:pPr algn="just">
              <a:lnSpc>
                <a:spcPct val="150000"/>
              </a:lnSpc>
            </a:pPr>
            <a:r>
              <a:rPr lang="en-US" sz="1400" b="1" i="0" dirty="0">
                <a:effectLst/>
                <a:latin typeface="Cambria" panose="02040503050406030204" pitchFamily="18" charset="0"/>
                <a:ea typeface="Cambria" panose="02040503050406030204" pitchFamily="18" charset="0"/>
              </a:rPr>
              <a:t>MSE</a:t>
            </a:r>
            <a:r>
              <a:rPr lang="en-US" sz="1400" b="0" i="0" dirty="0">
                <a:effectLst/>
                <a:latin typeface="Cambria" panose="02040503050406030204" pitchFamily="18" charset="0"/>
                <a:ea typeface="Cambria" panose="02040503050406030204" pitchFamily="18" charset="0"/>
              </a:rPr>
              <a:t> (Mean Squared Error) represents the difference between the original and predicted values extracted by squared the average difference over the data set.</a:t>
            </a:r>
            <a:r>
              <a:rPr lang="en-US" sz="1400" b="1" i="0" dirty="0">
                <a:effectLst/>
                <a:latin typeface="Cambria" panose="02040503050406030204" pitchFamily="18" charset="0"/>
                <a:ea typeface="Cambria" panose="02040503050406030204" pitchFamily="18" charset="0"/>
              </a:rPr>
              <a:t> RMSE</a:t>
            </a:r>
            <a:r>
              <a:rPr lang="en-US" sz="1400" b="0" i="0" dirty="0">
                <a:effectLst/>
                <a:latin typeface="Cambria" panose="02040503050406030204" pitchFamily="18" charset="0"/>
                <a:ea typeface="Cambria" panose="02040503050406030204" pitchFamily="18" charset="0"/>
              </a:rPr>
              <a:t> (Root Mean Squared Error) is the error rate by the square root of MSE.</a:t>
            </a:r>
          </a:p>
        </p:txBody>
      </p:sp>
      <p:sp>
        <p:nvSpPr>
          <p:cNvPr id="19" name="TextBox 18">
            <a:extLst>
              <a:ext uri="{FF2B5EF4-FFF2-40B4-BE49-F238E27FC236}">
                <a16:creationId xmlns:a16="http://schemas.microsoft.com/office/drawing/2014/main" id="{228F895D-44B4-C01B-A7A3-8CC695497E98}"/>
              </a:ext>
            </a:extLst>
          </p:cNvPr>
          <p:cNvSpPr txBox="1"/>
          <p:nvPr/>
        </p:nvSpPr>
        <p:spPr>
          <a:xfrm>
            <a:off x="6170647" y="5556480"/>
            <a:ext cx="6080076" cy="461665"/>
          </a:xfrm>
          <a:prstGeom prst="rect">
            <a:avLst/>
          </a:prstGeom>
          <a:noFill/>
        </p:spPr>
        <p:txBody>
          <a:bodyPr wrap="square">
            <a:spAutoFit/>
          </a:bodyPr>
          <a:lstStyle/>
          <a:p>
            <a:pPr algn="ctr"/>
            <a:r>
              <a:rPr lang="en-IN" sz="1200" b="1" i="0" dirty="0">
                <a:solidFill>
                  <a:srgbClr val="FF66FF"/>
                </a:solidFill>
                <a:effectLst/>
                <a:latin typeface="Times New Roman" panose="02020603050405020304" pitchFamily="18" charset="0"/>
                <a:cs typeface="Times New Roman" panose="02020603050405020304" pitchFamily="18" charset="0"/>
              </a:rPr>
              <a:t>Support Vector Machine-SVM</a:t>
            </a:r>
            <a:r>
              <a:rPr lang="en-IN" sz="1200" b="1" i="0" dirty="0">
                <a:solidFill>
                  <a:schemeClr val="tx2"/>
                </a:solidFill>
                <a:effectLst/>
                <a:latin typeface="Times New Roman" panose="02020603050405020304" pitchFamily="18" charset="0"/>
                <a:cs typeface="Times New Roman" panose="02020603050405020304" pitchFamily="18" charset="0"/>
              </a:rPr>
              <a:t> &gt;</a:t>
            </a:r>
            <a:r>
              <a:rPr lang="en-IN" sz="1200" b="1" i="0" dirty="0">
                <a:solidFill>
                  <a:srgbClr val="FF6600"/>
                </a:solidFill>
                <a:effectLst/>
                <a:latin typeface="Times New Roman" panose="02020603050405020304" pitchFamily="18" charset="0"/>
                <a:cs typeface="Times New Roman" panose="02020603050405020304" pitchFamily="18" charset="0"/>
              </a:rPr>
              <a:t> </a:t>
            </a:r>
            <a:r>
              <a:rPr lang="en-IN" sz="1200" b="1" i="0" dirty="0" err="1">
                <a:solidFill>
                  <a:srgbClr val="FF6600"/>
                </a:solidFill>
                <a:effectLst/>
                <a:latin typeface="Times New Roman" panose="02020603050405020304" pitchFamily="18" charset="0"/>
                <a:cs typeface="Times New Roman" panose="02020603050405020304" pitchFamily="18" charset="0"/>
              </a:rPr>
              <a:t>ElasticNet</a:t>
            </a:r>
            <a:r>
              <a:rPr lang="en-IN" sz="1200" b="1" i="0" dirty="0">
                <a:solidFill>
                  <a:srgbClr val="FF6600"/>
                </a:solidFill>
                <a:effectLst/>
                <a:latin typeface="Times New Roman" panose="02020603050405020304" pitchFamily="18" charset="0"/>
                <a:cs typeface="Times New Roman" panose="02020603050405020304" pitchFamily="18" charset="0"/>
              </a:rPr>
              <a:t>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Lasso Regression</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 Rigid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K- Nearest Neighbour KNN </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i="0" dirty="0">
                <a:solidFill>
                  <a:srgbClr val="0070C0"/>
                </a:solidFill>
                <a:effectLst/>
                <a:latin typeface="Times New Roman" panose="02020603050405020304" pitchFamily="18" charset="0"/>
                <a:cs typeface="Times New Roman" panose="02020603050405020304" pitchFamily="18" charset="0"/>
              </a:rPr>
              <a:t> Decision tress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9966FF"/>
                </a:solidFill>
                <a:latin typeface="Times New Roman" panose="02020603050405020304" pitchFamily="18" charset="0"/>
                <a:ea typeface="Calibri" panose="020F0502020204030204" pitchFamily="34" charset="0"/>
                <a:cs typeface="Times New Roman" panose="02020603050405020304" pitchFamily="18" charset="0"/>
              </a:rPr>
              <a:t> Random forest </a:t>
            </a:r>
            <a:endParaRPr lang="en-IN" sz="1200" b="1" dirty="0">
              <a:solidFill>
                <a:srgbClr val="FF66FF"/>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4AA54026-AB41-15F8-5F64-C7EDA8E701B0}"/>
              </a:ext>
            </a:extLst>
          </p:cNvPr>
          <p:cNvSpPr txBox="1"/>
          <p:nvPr/>
        </p:nvSpPr>
        <p:spPr>
          <a:xfrm>
            <a:off x="6270919" y="1291006"/>
            <a:ext cx="6111380" cy="307777"/>
          </a:xfrm>
          <a:prstGeom prst="rect">
            <a:avLst/>
          </a:prstGeom>
          <a:noFill/>
        </p:spPr>
        <p:txBody>
          <a:bodyPr wrap="square">
            <a:spAutoFit/>
          </a:bodyPr>
          <a:lstStyle/>
          <a:p>
            <a:pPr algn="ctr"/>
            <a:r>
              <a:rPr lang="en-US" sz="1400" b="1" i="0"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MSE (Mean Squared Error)</a:t>
            </a:r>
            <a:r>
              <a:rPr lang="en-IN" sz="14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IN" sz="1400" b="1" strike="noStrike" spc="-1" dirty="0">
                <a:solidFill>
                  <a:srgbClr val="A43F27"/>
                </a:solidFill>
                <a:effectLst>
                  <a:outerShdw blurRad="38100" dist="38100" dir="2700000" algn="tl">
                    <a:srgbClr val="000000">
                      <a:alpha val="43137"/>
                    </a:srgbClr>
                  </a:outerShdw>
                </a:effectLst>
                <a:latin typeface="Cambria"/>
                <a:ea typeface="Cambria"/>
              </a:rPr>
              <a:t>EmissionMax(nm)</a:t>
            </a:r>
            <a:endParaRPr lang="en-IN" sz="1400" b="1" dirty="0">
              <a:solidFill>
                <a:schemeClr val="accent1">
                  <a:lumMod val="75000"/>
                </a:schemeClr>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6C94509C-AB34-4A67-9AC9-691E5A2E4A7B}"/>
              </a:ext>
            </a:extLst>
          </p:cNvPr>
          <p:cNvPicPr/>
          <p:nvPr/>
        </p:nvPicPr>
        <p:blipFill rotWithShape="1">
          <a:blip r:embed="rId4"/>
          <a:srcRect l="5198" t="10070" r="6941" b="2552"/>
          <a:stretch/>
        </p:blipFill>
        <p:spPr>
          <a:xfrm>
            <a:off x="6170648" y="1805520"/>
            <a:ext cx="6011138" cy="3221087"/>
          </a:xfrm>
          <a:prstGeom prst="rect">
            <a:avLst/>
          </a:prstGeom>
          <a:ln>
            <a:noFill/>
          </a:ln>
        </p:spPr>
      </p:pic>
      <p:sp>
        <p:nvSpPr>
          <p:cNvPr id="5" name="TextBox 4">
            <a:extLst>
              <a:ext uri="{FF2B5EF4-FFF2-40B4-BE49-F238E27FC236}">
                <a16:creationId xmlns:a16="http://schemas.microsoft.com/office/drawing/2014/main" id="{2AE0D171-5A3F-7E7B-514A-3F2FC8214CD6}"/>
              </a:ext>
            </a:extLst>
          </p:cNvPr>
          <p:cNvSpPr txBox="1"/>
          <p:nvPr/>
        </p:nvSpPr>
        <p:spPr>
          <a:xfrm>
            <a:off x="-69108" y="5630280"/>
            <a:ext cx="5807936" cy="461665"/>
          </a:xfrm>
          <a:prstGeom prst="rect">
            <a:avLst/>
          </a:prstGeom>
          <a:noFill/>
        </p:spPr>
        <p:txBody>
          <a:bodyPr wrap="square">
            <a:spAutoFit/>
          </a:bodyPr>
          <a:lstStyle/>
          <a:p>
            <a:pPr algn="ctr"/>
            <a:r>
              <a:rPr lang="en-IN" sz="1200" b="1" i="0" dirty="0">
                <a:solidFill>
                  <a:srgbClr val="FF66FF"/>
                </a:solidFill>
                <a:effectLst/>
                <a:latin typeface="Times New Roman" panose="02020603050405020304" pitchFamily="18" charset="0"/>
                <a:cs typeface="Times New Roman" panose="02020603050405020304" pitchFamily="18" charset="0"/>
              </a:rPr>
              <a:t>Support Vector Machine-SVM</a:t>
            </a:r>
            <a:r>
              <a:rPr lang="en-IN" sz="1200" b="1" i="0" dirty="0">
                <a:solidFill>
                  <a:schemeClr val="tx2"/>
                </a:solidFill>
                <a:effectLst/>
                <a:latin typeface="Times New Roman" panose="02020603050405020304" pitchFamily="18" charset="0"/>
                <a:cs typeface="Times New Roman" panose="02020603050405020304" pitchFamily="18" charset="0"/>
              </a:rPr>
              <a:t> &gt;</a:t>
            </a:r>
            <a:r>
              <a:rPr lang="en-IN" sz="1200" b="1" i="0" dirty="0">
                <a:solidFill>
                  <a:srgbClr val="FF6600"/>
                </a:solidFill>
                <a:effectLst/>
                <a:latin typeface="Times New Roman" panose="02020603050405020304" pitchFamily="18" charset="0"/>
                <a:cs typeface="Times New Roman" panose="02020603050405020304" pitchFamily="18" charset="0"/>
              </a:rPr>
              <a:t> </a:t>
            </a:r>
            <a:r>
              <a:rPr lang="en-IN" sz="1200" b="1" i="0" dirty="0" err="1">
                <a:solidFill>
                  <a:srgbClr val="FF6600"/>
                </a:solidFill>
                <a:effectLst/>
                <a:latin typeface="Times New Roman" panose="02020603050405020304" pitchFamily="18" charset="0"/>
                <a:cs typeface="Times New Roman" panose="02020603050405020304" pitchFamily="18" charset="0"/>
              </a:rPr>
              <a:t>ElasticNet</a:t>
            </a:r>
            <a:r>
              <a:rPr lang="en-IN" sz="1200" b="1" i="0" dirty="0">
                <a:solidFill>
                  <a:srgbClr val="FF6600"/>
                </a:solidFill>
                <a:effectLst/>
                <a:latin typeface="Times New Roman" panose="02020603050405020304" pitchFamily="18" charset="0"/>
                <a:cs typeface="Times New Roman" panose="02020603050405020304" pitchFamily="18" charset="0"/>
              </a:rPr>
              <a:t>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Lasso Regression</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i="0" dirty="0">
                <a:solidFill>
                  <a:schemeClr val="accent1">
                    <a:lumMod val="50000"/>
                  </a:schemeClr>
                </a:solidFill>
                <a:effectLst/>
                <a:latin typeface="Times New Roman" panose="02020603050405020304" pitchFamily="18" charset="0"/>
                <a:cs typeface="Times New Roman" panose="02020603050405020304" pitchFamily="18" charset="0"/>
              </a:rPr>
              <a:t> Rigid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K- Nearest Neighbour KNN </a:t>
            </a:r>
            <a:r>
              <a:rPr lang="en-IN" sz="1200" b="1"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&gt;</a:t>
            </a:r>
            <a:r>
              <a:rPr lang="en-IN" sz="1200" b="1" i="0" dirty="0">
                <a:solidFill>
                  <a:srgbClr val="0070C0"/>
                </a:solidFill>
                <a:effectLst/>
                <a:latin typeface="Times New Roman" panose="02020603050405020304" pitchFamily="18" charset="0"/>
                <a:cs typeface="Times New Roman" panose="02020603050405020304" pitchFamily="18" charset="0"/>
              </a:rPr>
              <a:t> Decision tress Regression</a:t>
            </a:r>
            <a:r>
              <a:rPr lang="en-IN" sz="1200" b="1" i="0" dirty="0">
                <a:solidFill>
                  <a:schemeClr val="tx2"/>
                </a:solidFill>
                <a:effectLst/>
                <a:latin typeface="Times New Roman" panose="02020603050405020304" pitchFamily="18" charset="0"/>
                <a:cs typeface="Times New Roman" panose="02020603050405020304" pitchFamily="18" charset="0"/>
              </a:rPr>
              <a:t>&gt;</a:t>
            </a:r>
            <a:r>
              <a:rPr lang="en-IN" sz="1200" b="1" dirty="0">
                <a:solidFill>
                  <a:srgbClr val="9966FF"/>
                </a:solidFill>
                <a:latin typeface="Times New Roman" panose="02020603050405020304" pitchFamily="18" charset="0"/>
                <a:ea typeface="Calibri" panose="020F0502020204030204" pitchFamily="34" charset="0"/>
                <a:cs typeface="Times New Roman" panose="02020603050405020304" pitchFamily="18" charset="0"/>
              </a:rPr>
              <a:t> Random forest </a:t>
            </a:r>
            <a:endParaRPr lang="en-IN" sz="1200" b="1" dirty="0">
              <a:solidFill>
                <a:srgbClr val="FF66FF"/>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B393431-FF53-76EA-5A37-BF4E8E86F25D}"/>
              </a:ext>
            </a:extLst>
          </p:cNvPr>
          <p:cNvPicPr>
            <a:picLocks noChangeAspect="1"/>
          </p:cNvPicPr>
          <p:nvPr/>
        </p:nvPicPr>
        <p:blipFill rotWithShape="1">
          <a:blip r:embed="rId5"/>
          <a:srcRect l="2158" t="3107" r="1454" b="2377"/>
          <a:stretch/>
        </p:blipFill>
        <p:spPr>
          <a:xfrm>
            <a:off x="66973" y="1872631"/>
            <a:ext cx="5864441" cy="3278549"/>
          </a:xfrm>
          <a:prstGeom prst="rect">
            <a:avLst/>
          </a:prstGeom>
        </p:spPr>
      </p:pic>
      <p:sp>
        <p:nvSpPr>
          <p:cNvPr id="7" name="TextBox 6">
            <a:extLst>
              <a:ext uri="{FF2B5EF4-FFF2-40B4-BE49-F238E27FC236}">
                <a16:creationId xmlns:a16="http://schemas.microsoft.com/office/drawing/2014/main" id="{993F134E-BAC0-DAD6-247A-7532EE517AB2}"/>
              </a:ext>
            </a:extLst>
          </p:cNvPr>
          <p:cNvSpPr txBox="1"/>
          <p:nvPr/>
        </p:nvSpPr>
        <p:spPr>
          <a:xfrm>
            <a:off x="234852" y="1315191"/>
            <a:ext cx="5618712" cy="307777"/>
          </a:xfrm>
          <a:prstGeom prst="rect">
            <a:avLst/>
          </a:prstGeom>
          <a:noFill/>
        </p:spPr>
        <p:txBody>
          <a:bodyPr wrap="square">
            <a:spAutoFit/>
          </a:bodyPr>
          <a:lstStyle/>
          <a:p>
            <a:pPr algn="ctr"/>
            <a:r>
              <a:rPr lang="en-US" sz="1400" b="1" i="0"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MSE (Mean Squared Error)</a:t>
            </a:r>
            <a:r>
              <a:rPr lang="en-IN" sz="14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AbsorptioMax(nm)</a:t>
            </a:r>
            <a:r>
              <a:rPr lang="en-US" sz="1400" b="1" i="0"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endParaRPr lang="en-IN" sz="1400" b="1" dirty="0">
              <a:solidFill>
                <a:schemeClr val="accent1">
                  <a:lumMod val="75000"/>
                </a:schemeClr>
              </a:solidFill>
              <a:effectLst>
                <a:outerShdw blurRad="38100" dist="38100" dir="2700000" algn="tl">
                  <a:srgbClr val="000000">
                    <a:alpha val="43137"/>
                  </a:srgbClr>
                </a:outerShdw>
              </a:effectLst>
            </a:endParaRPr>
          </a:p>
        </p:txBody>
      </p:sp>
      <p:grpSp>
        <p:nvGrpSpPr>
          <p:cNvPr id="10" name="Group 9">
            <a:extLst>
              <a:ext uri="{FF2B5EF4-FFF2-40B4-BE49-F238E27FC236}">
                <a16:creationId xmlns:a16="http://schemas.microsoft.com/office/drawing/2014/main" id="{EF9B6B57-5200-E086-79ED-74CE91F8250A}"/>
              </a:ext>
            </a:extLst>
          </p:cNvPr>
          <p:cNvGrpSpPr/>
          <p:nvPr/>
        </p:nvGrpSpPr>
        <p:grpSpPr>
          <a:xfrm>
            <a:off x="6032744" y="1372608"/>
            <a:ext cx="45719" cy="4761161"/>
            <a:chOff x="4242522" y="3704160"/>
            <a:chExt cx="47713" cy="2829120"/>
          </a:xfrm>
        </p:grpSpPr>
        <p:cxnSp>
          <p:nvCxnSpPr>
            <p:cNvPr id="12" name="Straight Connector 11">
              <a:extLst>
                <a:ext uri="{FF2B5EF4-FFF2-40B4-BE49-F238E27FC236}">
                  <a16:creationId xmlns:a16="http://schemas.microsoft.com/office/drawing/2014/main" id="{42225699-A30D-FA87-6A03-B57A98F9BA72}"/>
                </a:ext>
              </a:extLst>
            </p:cNvPr>
            <p:cNvCxnSpPr>
              <a:cxnSpLocks/>
            </p:cNvCxnSpPr>
            <p:nvPr/>
          </p:nvCxnSpPr>
          <p:spPr>
            <a:xfrm>
              <a:off x="4261607" y="3749879"/>
              <a:ext cx="0" cy="2770818"/>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49A3262-7006-0458-299D-1D3D317B86A4}"/>
                </a:ext>
              </a:extLst>
            </p:cNvPr>
            <p:cNvSpPr/>
            <p:nvPr/>
          </p:nvSpPr>
          <p:spPr>
            <a:xfrm>
              <a:off x="4242522" y="370416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9B815EF-B6BF-4842-04A7-724DA68C07B1}"/>
                </a:ext>
              </a:extLst>
            </p:cNvPr>
            <p:cNvSpPr/>
            <p:nvPr/>
          </p:nvSpPr>
          <p:spPr>
            <a:xfrm>
              <a:off x="4244516" y="648756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4173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with medium confidence">
            <a:extLst>
              <a:ext uri="{FF2B5EF4-FFF2-40B4-BE49-F238E27FC236}">
                <a16:creationId xmlns:a16="http://schemas.microsoft.com/office/drawing/2014/main" id="{215549B3-BEAC-0316-17F4-81F420EDDE7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 uri="{28A0092B-C50C-407E-A947-70E740481C1C}">
                <a14:useLocalDpi xmlns:a14="http://schemas.microsoft.com/office/drawing/2010/main" val="0"/>
              </a:ext>
            </a:extLst>
          </a:blip>
          <a:srcRect l="9370" t="45871" r="49839" b="944"/>
          <a:stretch/>
        </p:blipFill>
        <p:spPr>
          <a:xfrm>
            <a:off x="93479" y="1793411"/>
            <a:ext cx="3720407" cy="4932197"/>
          </a:xfrm>
          <a:prstGeom prst="rect">
            <a:avLst/>
          </a:prstGeom>
        </p:spPr>
      </p:pic>
      <p:pic>
        <p:nvPicPr>
          <p:cNvPr id="4" name="Picture 3" descr="A screen shot of a graph&#10;&#10;Description automatically generated with medium confidence">
            <a:extLst>
              <a:ext uri="{FF2B5EF4-FFF2-40B4-BE49-F238E27FC236}">
                <a16:creationId xmlns:a16="http://schemas.microsoft.com/office/drawing/2014/main" id="{EBA8C8FA-689C-8C92-4E0E-7758EC1D8646}"/>
              </a:ext>
            </a:extLst>
          </p:cNvPr>
          <p:cNvPicPr>
            <a:picLocks noChangeAspect="1"/>
          </p:cNvPicPr>
          <p:nvPr/>
        </p:nvPicPr>
        <p:blipFill rotWithShape="1">
          <a:blip r:embed="rId4">
            <a:extLst>
              <a:ext uri="{28A0092B-C50C-407E-A947-70E740481C1C}">
                <a14:useLocalDpi xmlns:a14="http://schemas.microsoft.com/office/drawing/2010/main" val="0"/>
              </a:ext>
            </a:extLst>
          </a:blip>
          <a:srcRect l="10096" r="7567" b="59144"/>
          <a:stretch/>
        </p:blipFill>
        <p:spPr>
          <a:xfrm>
            <a:off x="4307591" y="2223082"/>
            <a:ext cx="7464736" cy="3766197"/>
          </a:xfrm>
          <a:prstGeom prst="rect">
            <a:avLst/>
          </a:prstGeom>
        </p:spPr>
      </p:pic>
      <p:sp>
        <p:nvSpPr>
          <p:cNvPr id="23" name="TextBox 22">
            <a:extLst>
              <a:ext uri="{FF2B5EF4-FFF2-40B4-BE49-F238E27FC236}">
                <a16:creationId xmlns:a16="http://schemas.microsoft.com/office/drawing/2014/main" id="{AFF74B51-13BC-1931-B679-00DEEEB186B6}"/>
              </a:ext>
            </a:extLst>
          </p:cNvPr>
          <p:cNvSpPr txBox="1"/>
          <p:nvPr/>
        </p:nvSpPr>
        <p:spPr>
          <a:xfrm>
            <a:off x="187510" y="0"/>
            <a:ext cx="11816979" cy="561692"/>
          </a:xfrm>
          <a:prstGeom prst="rect">
            <a:avLst/>
          </a:prstGeom>
          <a:noFill/>
        </p:spPr>
        <p:txBody>
          <a:bodyPr wrap="square">
            <a:spAutoFit/>
          </a:bodyPr>
          <a:lstStyle/>
          <a:p>
            <a:pPr algn="ctr"/>
            <a:r>
              <a:rPr lang="en-US" sz="2000" b="1"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Regression algorithm:</a:t>
            </a:r>
            <a:r>
              <a:rPr lang="en-IN" sz="2000" b="1" strike="noStrike" spc="-1" dirty="0">
                <a:solidFill>
                  <a:srgbClr val="A43F27"/>
                </a:solidFill>
                <a:effectLst>
                  <a:outerShdw blurRad="38100" dist="38100" dir="2700000" algn="tl">
                    <a:srgbClr val="000000">
                      <a:alpha val="43137"/>
                    </a:srgbClr>
                  </a:outerShdw>
                </a:effectLst>
                <a:latin typeface="Cambria"/>
                <a:ea typeface="Cambria"/>
              </a:rPr>
              <a:t>Lifetime(ns)</a:t>
            </a:r>
          </a:p>
          <a:p>
            <a:pPr algn="ctr"/>
            <a:r>
              <a:rPr lang="en-IN" sz="1050" b="1" dirty="0">
                <a:solidFill>
                  <a:schemeClr val="accent1">
                    <a:lumMod val="75000"/>
                  </a:schemeClr>
                </a:solidFill>
                <a:latin typeface="Cambria" panose="02040503050406030204" pitchFamily="18" charset="0"/>
                <a:ea typeface="Cambria" panose="02040503050406030204" pitchFamily="18" charset="0"/>
              </a:rPr>
              <a:t>Comparison plots:  </a:t>
            </a:r>
            <a:r>
              <a:rPr lang="en-US" sz="1050" b="1" dirty="0" err="1">
                <a:solidFill>
                  <a:schemeClr val="accent1">
                    <a:lumMod val="75000"/>
                  </a:schemeClr>
                </a:solidFill>
                <a:latin typeface="Cambria" panose="02040503050406030204" pitchFamily="18" charset="0"/>
                <a:ea typeface="Cambria" panose="02040503050406030204" pitchFamily="18" charset="0"/>
              </a:rPr>
              <a:t>λmax</a:t>
            </a:r>
            <a:r>
              <a:rPr lang="en-US" sz="1050" b="1" dirty="0">
                <a:solidFill>
                  <a:schemeClr val="accent1">
                    <a:lumMod val="75000"/>
                  </a:schemeClr>
                </a:solidFill>
                <a:latin typeface="Cambria" panose="02040503050406030204" pitchFamily="18" charset="0"/>
                <a:ea typeface="Cambria" panose="02040503050406030204" pitchFamily="18" charset="0"/>
              </a:rPr>
              <a:t> (R</a:t>
            </a:r>
            <a:r>
              <a:rPr lang="en-US" sz="1050" b="1" baseline="30000" dirty="0">
                <a:solidFill>
                  <a:schemeClr val="accent1">
                    <a:lumMod val="75000"/>
                  </a:schemeClr>
                </a:solidFill>
                <a:latin typeface="Cambria" panose="02040503050406030204" pitchFamily="18" charset="0"/>
                <a:ea typeface="Cambria" panose="02040503050406030204" pitchFamily="18" charset="0"/>
              </a:rPr>
              <a:t>2</a:t>
            </a:r>
            <a:r>
              <a:rPr lang="en-US" sz="1050" b="1" dirty="0">
                <a:solidFill>
                  <a:schemeClr val="accent1">
                    <a:lumMod val="75000"/>
                  </a:schemeClr>
                </a:solidFill>
                <a:latin typeface="Cambria" panose="02040503050406030204" pitchFamily="18" charset="0"/>
                <a:ea typeface="Cambria" panose="02040503050406030204" pitchFamily="18" charset="0"/>
              </a:rPr>
              <a:t> Score) , Molecular fingerprints–descriptors with  Machine learning Regression algorithm </a:t>
            </a:r>
            <a:endParaRPr lang="en-IN" sz="1050" b="1" dirty="0">
              <a:solidFill>
                <a:schemeClr val="accent1">
                  <a:lumMod val="75000"/>
                </a:schemeClr>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42509111-F6BF-C408-8742-991D8D8C6173}"/>
              </a:ext>
            </a:extLst>
          </p:cNvPr>
          <p:cNvSpPr txBox="1"/>
          <p:nvPr/>
        </p:nvSpPr>
        <p:spPr>
          <a:xfrm>
            <a:off x="93479" y="755930"/>
            <a:ext cx="12005040" cy="461665"/>
          </a:xfrm>
          <a:prstGeom prst="rect">
            <a:avLst/>
          </a:prstGeom>
          <a:noFill/>
        </p:spPr>
        <p:txBody>
          <a:bodyPr wrap="square">
            <a:spAutoFit/>
          </a:bodyPr>
          <a:lstStyle/>
          <a:p>
            <a:pPr algn="just"/>
            <a:r>
              <a:rPr lang="en-US" sz="1200" b="1" i="0" dirty="0">
                <a:effectLst/>
                <a:latin typeface="Cambria" panose="02040503050406030204" pitchFamily="18" charset="0"/>
                <a:ea typeface="Cambria" panose="02040503050406030204" pitchFamily="18" charset="0"/>
              </a:rPr>
              <a:t>R-squared</a:t>
            </a:r>
            <a:r>
              <a:rPr lang="en-US" sz="1200" b="0" i="0" dirty="0">
                <a:effectLst/>
                <a:latin typeface="Cambria" panose="02040503050406030204" pitchFamily="18" charset="0"/>
                <a:ea typeface="Cambria" panose="02040503050406030204" pitchFamily="18" charset="0"/>
              </a:rPr>
              <a:t> (Coefficient of determination) represents the coefficient of how well the values fit compared to the original values. The value from 0 to 1 interpreted as percentages. </a:t>
            </a:r>
          </a:p>
          <a:p>
            <a:pPr algn="just"/>
            <a:r>
              <a:rPr lang="en-US" sz="1200" b="0" i="0" dirty="0">
                <a:effectLst/>
                <a:latin typeface="Cambria" panose="02040503050406030204" pitchFamily="18" charset="0"/>
                <a:ea typeface="Cambria" panose="02040503050406030204" pitchFamily="18" charset="0"/>
              </a:rPr>
              <a:t>The higher the value is, the better the model is (</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R</a:t>
            </a:r>
            <a:r>
              <a:rPr lang="en-US" sz="1200" i="0" baseline="3000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2</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 Score </a:t>
            </a:r>
            <a:r>
              <a:rPr lang="en-US" sz="1200" dirty="0">
                <a:solidFill>
                  <a:srgbClr val="24292F"/>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0" dirty="0">
                <a:solidFill>
                  <a:srgbClr val="24292F"/>
                </a:solidFill>
                <a:effectLst/>
                <a:latin typeface="Times New Roman" panose="02020603050405020304" pitchFamily="18" charset="0"/>
                <a:ea typeface="Cambria" panose="02040503050406030204" pitchFamily="18" charset="0"/>
                <a:cs typeface="Times New Roman" panose="02020603050405020304" pitchFamily="18" charset="0"/>
              </a:rPr>
              <a:t>anges between 0 and 1 0.90-0.95 (good)  and 0.40 (bad)</a:t>
            </a:r>
          </a:p>
        </p:txBody>
      </p:sp>
      <p:pic>
        <p:nvPicPr>
          <p:cNvPr id="26" name="Picture 25">
            <a:extLst>
              <a:ext uri="{FF2B5EF4-FFF2-40B4-BE49-F238E27FC236}">
                <a16:creationId xmlns:a16="http://schemas.microsoft.com/office/drawing/2014/main" id="{23548B88-0030-4CE4-EFD7-034971F9BA39}"/>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6727" t="61824" r="27880" b="20880"/>
          <a:stretch/>
        </p:blipFill>
        <p:spPr bwMode="auto">
          <a:xfrm>
            <a:off x="3734480" y="1219225"/>
            <a:ext cx="1753300" cy="671121"/>
          </a:xfrm>
          <a:prstGeom prst="rect">
            <a:avLst/>
          </a:prstGeom>
          <a:noFill/>
          <a:ln>
            <a:noFill/>
          </a:ln>
        </p:spPr>
      </p:pic>
      <p:pic>
        <p:nvPicPr>
          <p:cNvPr id="27" name="Picture 26">
            <a:extLst>
              <a:ext uri="{FF2B5EF4-FFF2-40B4-BE49-F238E27FC236}">
                <a16:creationId xmlns:a16="http://schemas.microsoft.com/office/drawing/2014/main" id="{0F188DA3-ABFD-86DF-6167-9646B9106E44}"/>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saturation sat="400000"/>
                    </a14:imgEffect>
                  </a14:imgLayer>
                </a14:imgProps>
              </a:ext>
            </a:extLst>
          </a:blip>
          <a:srcRect l="2545" t="3936" r="8358" b="54387"/>
          <a:stretch/>
        </p:blipFill>
        <p:spPr>
          <a:xfrm>
            <a:off x="5514365" y="1362203"/>
            <a:ext cx="2525594" cy="385164"/>
          </a:xfrm>
          <a:prstGeom prst="rect">
            <a:avLst/>
          </a:prstGeom>
        </p:spPr>
      </p:pic>
    </p:spTree>
    <p:extLst>
      <p:ext uri="{BB962C8B-B14F-4D97-AF65-F5344CB8AC3E}">
        <p14:creationId xmlns:p14="http://schemas.microsoft.com/office/powerpoint/2010/main" val="47369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39A5DC-7681-9CFC-BEFB-AF20B2963117}"/>
              </a:ext>
            </a:extLst>
          </p:cNvPr>
          <p:cNvSpPr txBox="1"/>
          <p:nvPr/>
        </p:nvSpPr>
        <p:spPr>
          <a:xfrm>
            <a:off x="585133" y="-24054"/>
            <a:ext cx="6102990" cy="307777"/>
          </a:xfrm>
          <a:prstGeom prst="rect">
            <a:avLst/>
          </a:prstGeom>
          <a:noFill/>
        </p:spPr>
        <p:txBody>
          <a:bodyPr wrap="square">
            <a:spAutoFit/>
          </a:bodyPr>
          <a:lstStyle/>
          <a:p>
            <a:pPr>
              <a:lnSpc>
                <a:spcPct val="100000"/>
              </a:lnSpc>
            </a:pPr>
            <a:r>
              <a:rPr lang="en-IN" sz="1400" b="1" strike="noStrike" spc="-1" dirty="0" err="1">
                <a:solidFill>
                  <a:srgbClr val="A43F27"/>
                </a:solidFill>
                <a:latin typeface="Cambria"/>
                <a:ea typeface="Cambria"/>
              </a:rPr>
              <a:t>RegressionScores</a:t>
            </a:r>
            <a:r>
              <a:rPr lang="en-IN" sz="1400" b="1" strike="noStrike" spc="-1" dirty="0">
                <a:solidFill>
                  <a:srgbClr val="A43F27"/>
                </a:solidFill>
                <a:latin typeface="Cambria"/>
                <a:ea typeface="Cambria"/>
              </a:rPr>
              <a:t>_</a:t>
            </a:r>
            <a:r>
              <a:rPr lang="en-IN" sz="1400" b="1" strike="noStrike" spc="-1" dirty="0">
                <a:solidFill>
                  <a:srgbClr val="2D2E2D"/>
                </a:solidFill>
                <a:latin typeface="Cambria"/>
                <a:ea typeface="Cambria"/>
              </a:rPr>
              <a:t> </a:t>
            </a:r>
            <a:r>
              <a:rPr lang="en-IN" sz="1400" b="1" strike="noStrike" spc="-1" dirty="0">
                <a:solidFill>
                  <a:srgbClr val="A43F27"/>
                </a:solidFill>
                <a:latin typeface="Cambria"/>
                <a:ea typeface="Cambria"/>
              </a:rPr>
              <a:t>MACCS: for Lifetime(ns)</a:t>
            </a:r>
          </a:p>
        </p:txBody>
      </p:sp>
      <p:pic>
        <p:nvPicPr>
          <p:cNvPr id="10" name="Picture 9" descr="A picture containing text, screenshot, line, plot&#10;&#10;Description automatically generated">
            <a:extLst>
              <a:ext uri="{FF2B5EF4-FFF2-40B4-BE49-F238E27FC236}">
                <a16:creationId xmlns:a16="http://schemas.microsoft.com/office/drawing/2014/main" id="{263ED424-4488-DF58-AA6A-A2211825C4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860" y="4722592"/>
            <a:ext cx="2160000" cy="2160000"/>
          </a:xfrm>
          <a:prstGeom prst="rect">
            <a:avLst/>
          </a:prstGeom>
        </p:spPr>
      </p:pic>
      <p:pic>
        <p:nvPicPr>
          <p:cNvPr id="12" name="Picture 11" descr="A graph with blue dots and a red line&#10;&#10;Description automatically generated with low confidence">
            <a:extLst>
              <a:ext uri="{FF2B5EF4-FFF2-40B4-BE49-F238E27FC236}">
                <a16:creationId xmlns:a16="http://schemas.microsoft.com/office/drawing/2014/main" id="{24CB14BB-D049-5C1E-82CD-E9B0105D50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95240"/>
            <a:ext cx="2160000" cy="2160000"/>
          </a:xfrm>
          <a:prstGeom prst="rect">
            <a:avLst/>
          </a:prstGeom>
        </p:spPr>
      </p:pic>
      <p:pic>
        <p:nvPicPr>
          <p:cNvPr id="14" name="Picture 13" descr="A picture containing text, screenshot, plot, line&#10;&#10;Description automatically generated">
            <a:extLst>
              <a:ext uri="{FF2B5EF4-FFF2-40B4-BE49-F238E27FC236}">
                <a16:creationId xmlns:a16="http://schemas.microsoft.com/office/drawing/2014/main" id="{9F8938D7-64FA-0BB6-4255-35EB4C391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286" y="2562592"/>
            <a:ext cx="2160000" cy="2160000"/>
          </a:xfrm>
          <a:prstGeom prst="rect">
            <a:avLst/>
          </a:prstGeom>
        </p:spPr>
      </p:pic>
      <p:pic>
        <p:nvPicPr>
          <p:cNvPr id="18" name="Picture 17" descr="A picture containing text, screenshot, plot, line&#10;&#10;Description automatically generated">
            <a:extLst>
              <a:ext uri="{FF2B5EF4-FFF2-40B4-BE49-F238E27FC236}">
                <a16:creationId xmlns:a16="http://schemas.microsoft.com/office/drawing/2014/main" id="{684A3F43-F98B-57F1-7A0D-73972C2FC5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145" y="360259"/>
            <a:ext cx="2160000" cy="2160000"/>
          </a:xfrm>
          <a:prstGeom prst="rect">
            <a:avLst/>
          </a:prstGeom>
        </p:spPr>
      </p:pic>
      <p:pic>
        <p:nvPicPr>
          <p:cNvPr id="20" name="Picture 19" descr="A picture containing text, screenshot, line, diagram&#10;&#10;Description automatically generated">
            <a:extLst>
              <a:ext uri="{FF2B5EF4-FFF2-40B4-BE49-F238E27FC236}">
                <a16:creationId xmlns:a16="http://schemas.microsoft.com/office/drawing/2014/main" id="{AA78BB29-6EA6-8412-35E9-A4746F2AD2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47" y="360259"/>
            <a:ext cx="2160000" cy="2160000"/>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36F6B88-472F-BC1A-F542-11319227B9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147" y="2535240"/>
            <a:ext cx="2160000" cy="2160000"/>
          </a:xfrm>
          <a:prstGeom prst="rect">
            <a:avLst/>
          </a:prstGeom>
        </p:spPr>
      </p:pic>
      <p:sp>
        <p:nvSpPr>
          <p:cNvPr id="26" name="TextBox 25">
            <a:extLst>
              <a:ext uri="{FF2B5EF4-FFF2-40B4-BE49-F238E27FC236}">
                <a16:creationId xmlns:a16="http://schemas.microsoft.com/office/drawing/2014/main" id="{F1CA7DCF-4555-A196-9D9F-16A2C5DF266C}"/>
              </a:ext>
            </a:extLst>
          </p:cNvPr>
          <p:cNvSpPr txBox="1"/>
          <p:nvPr/>
        </p:nvSpPr>
        <p:spPr>
          <a:xfrm>
            <a:off x="8152040" y="-24055"/>
            <a:ext cx="3878209" cy="307777"/>
          </a:xfrm>
          <a:prstGeom prst="rect">
            <a:avLst/>
          </a:prstGeom>
          <a:noFill/>
        </p:spPr>
        <p:txBody>
          <a:bodyPr wrap="square">
            <a:spAutoFit/>
          </a:bodyPr>
          <a:lstStyle/>
          <a:p>
            <a:pPr>
              <a:lnSpc>
                <a:spcPct val="100000"/>
              </a:lnSpc>
            </a:pPr>
            <a:r>
              <a:rPr lang="en-IN" sz="1400" b="1" strike="noStrike" spc="-1" dirty="0" err="1">
                <a:solidFill>
                  <a:srgbClr val="A43F27"/>
                </a:solidFill>
                <a:latin typeface="Cambria"/>
                <a:ea typeface="Cambria"/>
              </a:rPr>
              <a:t>RegressionScores</a:t>
            </a:r>
            <a:r>
              <a:rPr lang="en-IN" sz="1400" b="1" strike="noStrike" spc="-1" dirty="0">
                <a:solidFill>
                  <a:srgbClr val="A43F27"/>
                </a:solidFill>
                <a:latin typeface="Cambria"/>
                <a:ea typeface="Cambria"/>
              </a:rPr>
              <a:t>_</a:t>
            </a:r>
            <a:r>
              <a:rPr lang="en-IN" sz="1400" b="1" strike="noStrike" spc="-1" dirty="0">
                <a:solidFill>
                  <a:srgbClr val="2D2E2D"/>
                </a:solidFill>
                <a:latin typeface="Cambria"/>
                <a:ea typeface="Cambria"/>
              </a:rPr>
              <a:t> </a:t>
            </a:r>
            <a:r>
              <a:rPr lang="en-IN" sz="1400" b="1" strike="noStrike" spc="-1" dirty="0">
                <a:solidFill>
                  <a:srgbClr val="A43F27"/>
                </a:solidFill>
                <a:latin typeface="Cambria"/>
                <a:ea typeface="Cambria"/>
              </a:rPr>
              <a:t>MACCS for Quantum yield</a:t>
            </a:r>
          </a:p>
        </p:txBody>
      </p:sp>
      <p:pic>
        <p:nvPicPr>
          <p:cNvPr id="42" name="Picture 41" descr="A picture containing text, screenshot&#10;&#10;Description automatically generated">
            <a:extLst>
              <a:ext uri="{FF2B5EF4-FFF2-40B4-BE49-F238E27FC236}">
                <a16:creationId xmlns:a16="http://schemas.microsoft.com/office/drawing/2014/main" id="{25FFE423-CCC8-82DB-2FE2-15B07F9A0E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7396" y="402592"/>
            <a:ext cx="2160000" cy="2160000"/>
          </a:xfrm>
          <a:prstGeom prst="rect">
            <a:avLst/>
          </a:prstGeom>
        </p:spPr>
      </p:pic>
      <p:pic>
        <p:nvPicPr>
          <p:cNvPr id="44" name="Picture 43" descr="A picture containing text, screenshot, line, plot&#10;&#10;Description automatically generated">
            <a:extLst>
              <a:ext uri="{FF2B5EF4-FFF2-40B4-BE49-F238E27FC236}">
                <a16:creationId xmlns:a16="http://schemas.microsoft.com/office/drawing/2014/main" id="{FC639810-A145-8F34-956E-792CDCDCBA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0249" y="4695240"/>
            <a:ext cx="2160000" cy="2160000"/>
          </a:xfrm>
          <a:prstGeom prst="rect">
            <a:avLst/>
          </a:prstGeom>
        </p:spPr>
      </p:pic>
      <p:pic>
        <p:nvPicPr>
          <p:cNvPr id="46" name="Picture 45" descr="A picture containing text, map, screenshot&#10;&#10;Description automatically generated">
            <a:extLst>
              <a:ext uri="{FF2B5EF4-FFF2-40B4-BE49-F238E27FC236}">
                <a16:creationId xmlns:a16="http://schemas.microsoft.com/office/drawing/2014/main" id="{F042E7A5-8526-503F-50F9-D9164CBA3B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0249" y="329481"/>
            <a:ext cx="2160000" cy="2160000"/>
          </a:xfrm>
          <a:prstGeom prst="rect">
            <a:avLst/>
          </a:prstGeom>
        </p:spPr>
      </p:pic>
      <p:pic>
        <p:nvPicPr>
          <p:cNvPr id="48" name="Picture 47" descr="A graph with blue dots and a red line&#10;&#10;Description automatically generated with low confidence">
            <a:extLst>
              <a:ext uri="{FF2B5EF4-FFF2-40B4-BE49-F238E27FC236}">
                <a16:creationId xmlns:a16="http://schemas.microsoft.com/office/drawing/2014/main" id="{DC84861A-71A9-ADB0-49EF-31D0F3A0DD4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94290" y="2548916"/>
            <a:ext cx="2160000" cy="2160000"/>
          </a:xfrm>
          <a:prstGeom prst="rect">
            <a:avLst/>
          </a:prstGeom>
        </p:spPr>
      </p:pic>
      <p:pic>
        <p:nvPicPr>
          <p:cNvPr id="50" name="Picture 49" descr="A picture containing text, screenshot, map, diagram&#10;&#10;Description automatically generated">
            <a:extLst>
              <a:ext uri="{FF2B5EF4-FFF2-40B4-BE49-F238E27FC236}">
                <a16:creationId xmlns:a16="http://schemas.microsoft.com/office/drawing/2014/main" id="{23262ED5-8978-0596-F321-4ECF4399D3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51184" y="4695240"/>
            <a:ext cx="2160000" cy="2160000"/>
          </a:xfrm>
          <a:prstGeom prst="rect">
            <a:avLst/>
          </a:prstGeom>
        </p:spPr>
      </p:pic>
      <p:pic>
        <p:nvPicPr>
          <p:cNvPr id="52" name="Picture 51" descr="A blue dotted graph with a red line&#10;&#10;Description automatically generated with low confidence">
            <a:extLst>
              <a:ext uri="{FF2B5EF4-FFF2-40B4-BE49-F238E27FC236}">
                <a16:creationId xmlns:a16="http://schemas.microsoft.com/office/drawing/2014/main" id="{1D39B595-FF5A-4BCA-4991-5DE32A4778D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0249" y="2482643"/>
            <a:ext cx="2160000" cy="2160000"/>
          </a:xfrm>
          <a:prstGeom prst="rect">
            <a:avLst/>
          </a:prstGeom>
        </p:spPr>
      </p:pic>
      <p:grpSp>
        <p:nvGrpSpPr>
          <p:cNvPr id="60" name="Group 59">
            <a:extLst>
              <a:ext uri="{FF2B5EF4-FFF2-40B4-BE49-F238E27FC236}">
                <a16:creationId xmlns:a16="http://schemas.microsoft.com/office/drawing/2014/main" id="{DCB862B0-04BC-B666-E517-0DE57EE96573}"/>
              </a:ext>
            </a:extLst>
          </p:cNvPr>
          <p:cNvGrpSpPr/>
          <p:nvPr/>
        </p:nvGrpSpPr>
        <p:grpSpPr>
          <a:xfrm>
            <a:off x="4829708" y="525803"/>
            <a:ext cx="2160000" cy="1994455"/>
            <a:chOff x="4957974" y="367402"/>
            <a:chExt cx="2160000" cy="1994455"/>
          </a:xfrm>
        </p:grpSpPr>
        <p:pic>
          <p:nvPicPr>
            <p:cNvPr id="8" name="Picture 7" descr="A picture containing text, screenshot, plot, line&#10;&#10;Description automatically generated">
              <a:extLst>
                <a:ext uri="{FF2B5EF4-FFF2-40B4-BE49-F238E27FC236}">
                  <a16:creationId xmlns:a16="http://schemas.microsoft.com/office/drawing/2014/main" id="{7DC807BA-D3F8-83CF-35AC-BDB36EAB092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57974" y="643442"/>
              <a:ext cx="2160000" cy="1718415"/>
            </a:xfrm>
            <a:prstGeom prst="rect">
              <a:avLst/>
            </a:prstGeom>
          </p:spPr>
        </p:pic>
        <p:sp>
          <p:nvSpPr>
            <p:cNvPr id="59" name="TextBox 58">
              <a:extLst>
                <a:ext uri="{FF2B5EF4-FFF2-40B4-BE49-F238E27FC236}">
                  <a16:creationId xmlns:a16="http://schemas.microsoft.com/office/drawing/2014/main" id="{687DFA3C-EEF1-0238-3E50-866943EB8103}"/>
                </a:ext>
              </a:extLst>
            </p:cNvPr>
            <p:cNvSpPr txBox="1"/>
            <p:nvPr/>
          </p:nvSpPr>
          <p:spPr>
            <a:xfrm>
              <a:off x="5625396" y="367402"/>
              <a:ext cx="1157403" cy="253916"/>
            </a:xfrm>
            <a:prstGeom prst="rect">
              <a:avLst/>
            </a:prstGeom>
            <a:noFill/>
          </p:spPr>
          <p:txBody>
            <a:bodyPr wrap="square">
              <a:spAutoFit/>
            </a:bodyPr>
            <a:lstStyle/>
            <a:p>
              <a:r>
                <a:rPr lang="en-IN" sz="1000" b="1" strike="noStrike" spc="-1" dirty="0">
                  <a:solidFill>
                    <a:srgbClr val="A43F27"/>
                  </a:solidFill>
                  <a:latin typeface="Cambria"/>
                  <a:ea typeface="Cambria"/>
                </a:rPr>
                <a:t>Lifetime(ns)</a:t>
              </a:r>
              <a:endParaRPr lang="en-IN" sz="1000" dirty="0"/>
            </a:p>
          </p:txBody>
        </p:sp>
      </p:grpSp>
      <p:pic>
        <p:nvPicPr>
          <p:cNvPr id="62" name="Picture 61" descr="A picture containing text, line, screenshot, plot&#10;&#10;Description automatically generated">
            <a:extLst>
              <a:ext uri="{FF2B5EF4-FFF2-40B4-BE49-F238E27FC236}">
                <a16:creationId xmlns:a16="http://schemas.microsoft.com/office/drawing/2014/main" id="{083522B3-225A-6E91-8960-9349D3ECD52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56056" y="3347834"/>
            <a:ext cx="2451322" cy="1956732"/>
          </a:xfrm>
          <a:prstGeom prst="rect">
            <a:avLst/>
          </a:prstGeom>
        </p:spPr>
      </p:pic>
      <p:sp>
        <p:nvSpPr>
          <p:cNvPr id="64" name="TextBox 63">
            <a:extLst>
              <a:ext uri="{FF2B5EF4-FFF2-40B4-BE49-F238E27FC236}">
                <a16:creationId xmlns:a16="http://schemas.microsoft.com/office/drawing/2014/main" id="{8FBBD88C-9244-ACD1-C923-D48D0A91718B}"/>
              </a:ext>
            </a:extLst>
          </p:cNvPr>
          <p:cNvSpPr txBox="1"/>
          <p:nvPr/>
        </p:nvSpPr>
        <p:spPr>
          <a:xfrm>
            <a:off x="5454645" y="3101613"/>
            <a:ext cx="1302390" cy="246221"/>
          </a:xfrm>
          <a:prstGeom prst="rect">
            <a:avLst/>
          </a:prstGeom>
          <a:noFill/>
        </p:spPr>
        <p:txBody>
          <a:bodyPr wrap="square">
            <a:spAutoFit/>
          </a:bodyPr>
          <a:lstStyle/>
          <a:p>
            <a:r>
              <a:rPr lang="en-IN" sz="1000" b="1" strike="noStrike" spc="-1" dirty="0">
                <a:solidFill>
                  <a:srgbClr val="A43F27"/>
                </a:solidFill>
                <a:latin typeface="Cambria"/>
                <a:ea typeface="Cambria"/>
              </a:rPr>
              <a:t>Quantum yield</a:t>
            </a:r>
            <a:endParaRPr lang="en-IN" sz="1000" dirty="0"/>
          </a:p>
        </p:txBody>
      </p:sp>
    </p:spTree>
    <p:extLst>
      <p:ext uri="{BB962C8B-B14F-4D97-AF65-F5344CB8AC3E}">
        <p14:creationId xmlns:p14="http://schemas.microsoft.com/office/powerpoint/2010/main" val="296998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5D1AF-8178-20C0-9926-08621D7D392F}"/>
              </a:ext>
            </a:extLst>
          </p:cNvPr>
          <p:cNvSpPr txBox="1"/>
          <p:nvPr/>
        </p:nvSpPr>
        <p:spPr>
          <a:xfrm>
            <a:off x="709395" y="-8001"/>
            <a:ext cx="4758655" cy="307777"/>
          </a:xfrm>
          <a:prstGeom prst="rect">
            <a:avLst/>
          </a:prstGeom>
          <a:noFill/>
        </p:spPr>
        <p:txBody>
          <a:bodyPr wrap="square">
            <a:spAutoFit/>
          </a:bodyPr>
          <a:lstStyle/>
          <a:p>
            <a:pPr>
              <a:lnSpc>
                <a:spcPct val="100000"/>
              </a:lnSpc>
            </a:pPr>
            <a:r>
              <a:rPr lang="en-IN" sz="1400" b="1" strike="noStrike" spc="-1" dirty="0" err="1">
                <a:solidFill>
                  <a:srgbClr val="A43F27"/>
                </a:solidFill>
                <a:latin typeface="Cambria"/>
                <a:ea typeface="Cambria"/>
              </a:rPr>
              <a:t>RegressionScores</a:t>
            </a:r>
            <a:r>
              <a:rPr lang="en-IN" sz="1400" b="1" strike="noStrike" spc="-1" dirty="0">
                <a:solidFill>
                  <a:srgbClr val="A43F27"/>
                </a:solidFill>
                <a:latin typeface="Cambria"/>
                <a:ea typeface="Cambria"/>
              </a:rPr>
              <a:t>_ Morgan for Lifetime(ns)</a:t>
            </a:r>
          </a:p>
        </p:txBody>
      </p:sp>
      <p:sp>
        <p:nvSpPr>
          <p:cNvPr id="4" name="TextBox 3">
            <a:extLst>
              <a:ext uri="{FF2B5EF4-FFF2-40B4-BE49-F238E27FC236}">
                <a16:creationId xmlns:a16="http://schemas.microsoft.com/office/drawing/2014/main" id="{A20067F3-D402-40E3-828E-2D78602186C7}"/>
              </a:ext>
            </a:extLst>
          </p:cNvPr>
          <p:cNvSpPr txBox="1"/>
          <p:nvPr/>
        </p:nvSpPr>
        <p:spPr>
          <a:xfrm>
            <a:off x="8066824" y="23890"/>
            <a:ext cx="3940017" cy="307777"/>
          </a:xfrm>
          <a:prstGeom prst="rect">
            <a:avLst/>
          </a:prstGeom>
          <a:noFill/>
        </p:spPr>
        <p:txBody>
          <a:bodyPr wrap="square">
            <a:spAutoFit/>
          </a:bodyPr>
          <a:lstStyle/>
          <a:p>
            <a:pPr>
              <a:lnSpc>
                <a:spcPct val="100000"/>
              </a:lnSpc>
            </a:pPr>
            <a:r>
              <a:rPr lang="en-IN" sz="1400" b="1" strike="noStrike" spc="-1" dirty="0" err="1">
                <a:solidFill>
                  <a:srgbClr val="A43F27"/>
                </a:solidFill>
                <a:latin typeface="Cambria"/>
                <a:ea typeface="Cambria"/>
              </a:rPr>
              <a:t>RegressionScores</a:t>
            </a:r>
            <a:r>
              <a:rPr lang="en-IN" sz="1400" b="1" strike="noStrike" spc="-1" dirty="0">
                <a:solidFill>
                  <a:srgbClr val="A43F27"/>
                </a:solidFill>
                <a:latin typeface="Cambria"/>
                <a:ea typeface="Cambria"/>
              </a:rPr>
              <a:t>_ Morgan for Quantum yield</a:t>
            </a:r>
          </a:p>
        </p:txBody>
      </p:sp>
      <p:pic>
        <p:nvPicPr>
          <p:cNvPr id="48" name="Picture 47" descr="A picture containing text, screenshot, display, plot&#10;&#10;Description automatically generated">
            <a:extLst>
              <a:ext uri="{FF2B5EF4-FFF2-40B4-BE49-F238E27FC236}">
                <a16:creationId xmlns:a16="http://schemas.microsoft.com/office/drawing/2014/main" id="{CA9A18BD-AE1C-D669-9B5B-EE861F6C05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737" y="381291"/>
            <a:ext cx="2160000" cy="2160000"/>
          </a:xfrm>
          <a:prstGeom prst="rect">
            <a:avLst/>
          </a:prstGeom>
        </p:spPr>
      </p:pic>
      <p:pic>
        <p:nvPicPr>
          <p:cNvPr id="50" name="Picture 49" descr="A picture containing text, screenshot, plot, line&#10;&#10;Description automatically generated">
            <a:extLst>
              <a:ext uri="{FF2B5EF4-FFF2-40B4-BE49-F238E27FC236}">
                <a16:creationId xmlns:a16="http://schemas.microsoft.com/office/drawing/2014/main" id="{455F181E-E365-0E6C-E610-26D0F571E2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4175" y="384581"/>
            <a:ext cx="2160000" cy="2160000"/>
          </a:xfrm>
          <a:prstGeom prst="rect">
            <a:avLst/>
          </a:prstGeom>
        </p:spPr>
      </p:pic>
      <p:pic>
        <p:nvPicPr>
          <p:cNvPr id="52" name="Picture 51" descr="A picture containing text, screenshot, diagram, line&#10;&#10;Description automatically generated">
            <a:extLst>
              <a:ext uri="{FF2B5EF4-FFF2-40B4-BE49-F238E27FC236}">
                <a16:creationId xmlns:a16="http://schemas.microsoft.com/office/drawing/2014/main" id="{43E78F11-34A3-909D-D0AE-6C65CEE6C9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122" y="2517697"/>
            <a:ext cx="2160000" cy="2160000"/>
          </a:xfrm>
          <a:prstGeom prst="rect">
            <a:avLst/>
          </a:prstGeom>
        </p:spPr>
      </p:pic>
      <p:pic>
        <p:nvPicPr>
          <p:cNvPr id="54" name="Picture 53" descr="A picture containing text, screenshot, line, plot&#10;&#10;Description automatically generated">
            <a:extLst>
              <a:ext uri="{FF2B5EF4-FFF2-40B4-BE49-F238E27FC236}">
                <a16:creationId xmlns:a16="http://schemas.microsoft.com/office/drawing/2014/main" id="{19C9F4DD-572A-FF40-F2A8-1D117CC5A8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2775" y="1180519"/>
            <a:ext cx="2160000" cy="2160000"/>
          </a:xfrm>
          <a:prstGeom prst="rect">
            <a:avLst/>
          </a:prstGeom>
        </p:spPr>
      </p:pic>
      <p:pic>
        <p:nvPicPr>
          <p:cNvPr id="56" name="Picture 55" descr="A picture containing text, screenshot, line, diagram&#10;&#10;Description automatically generated">
            <a:extLst>
              <a:ext uri="{FF2B5EF4-FFF2-40B4-BE49-F238E27FC236}">
                <a16:creationId xmlns:a16="http://schemas.microsoft.com/office/drawing/2014/main" id="{F6C2FD20-0ACE-95EB-EA59-4AE64E4919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054" y="2459776"/>
            <a:ext cx="2160000" cy="2160000"/>
          </a:xfrm>
          <a:prstGeom prst="rect">
            <a:avLst/>
          </a:prstGeom>
        </p:spPr>
      </p:pic>
      <p:pic>
        <p:nvPicPr>
          <p:cNvPr id="58" name="Picture 57" descr="A picture containing text, screenshot, diagram, line&#10;&#10;Description automatically generated">
            <a:extLst>
              <a:ext uri="{FF2B5EF4-FFF2-40B4-BE49-F238E27FC236}">
                <a16:creationId xmlns:a16="http://schemas.microsoft.com/office/drawing/2014/main" id="{DDF4A20B-B5FC-E4DB-C533-DFCE85C8A5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057" y="4704581"/>
            <a:ext cx="2160000" cy="2160000"/>
          </a:xfrm>
          <a:prstGeom prst="rect">
            <a:avLst/>
          </a:prstGeom>
        </p:spPr>
      </p:pic>
      <p:pic>
        <p:nvPicPr>
          <p:cNvPr id="60" name="Picture 59" descr="A picture containing text, screenshot, line, plot&#10;&#10;Description automatically generated">
            <a:extLst>
              <a:ext uri="{FF2B5EF4-FFF2-40B4-BE49-F238E27FC236}">
                <a16:creationId xmlns:a16="http://schemas.microsoft.com/office/drawing/2014/main" id="{563088C3-0C05-3D31-9801-6154781940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44175" y="4704581"/>
            <a:ext cx="2160000" cy="2160000"/>
          </a:xfrm>
          <a:prstGeom prst="rect">
            <a:avLst/>
          </a:prstGeom>
        </p:spPr>
      </p:pic>
      <p:pic>
        <p:nvPicPr>
          <p:cNvPr id="62" name="Picture 61" descr="A picture containing text, screenshot, map&#10;&#10;Description automatically generated">
            <a:extLst>
              <a:ext uri="{FF2B5EF4-FFF2-40B4-BE49-F238E27FC236}">
                <a16:creationId xmlns:a16="http://schemas.microsoft.com/office/drawing/2014/main" id="{83E5B738-E2C2-6316-CD2B-5C9F4D6F1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59167" y="299776"/>
            <a:ext cx="2160000" cy="2160000"/>
          </a:xfrm>
          <a:prstGeom prst="rect">
            <a:avLst/>
          </a:prstGeom>
        </p:spPr>
      </p:pic>
      <p:pic>
        <p:nvPicPr>
          <p:cNvPr id="64" name="Picture 63" descr="A picture containing text, screenshot, map&#10;&#10;Description automatically generated">
            <a:extLst>
              <a:ext uri="{FF2B5EF4-FFF2-40B4-BE49-F238E27FC236}">
                <a16:creationId xmlns:a16="http://schemas.microsoft.com/office/drawing/2014/main" id="{3BED9A72-37FE-BA88-BB22-DEEB6A2685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35149" y="381291"/>
            <a:ext cx="2160000" cy="2160000"/>
          </a:xfrm>
          <a:prstGeom prst="rect">
            <a:avLst/>
          </a:prstGeom>
        </p:spPr>
      </p:pic>
      <p:pic>
        <p:nvPicPr>
          <p:cNvPr id="72" name="Picture 71" descr="A picture containing text, screenshot, line, plot&#10;&#10;Description automatically generated">
            <a:extLst>
              <a:ext uri="{FF2B5EF4-FFF2-40B4-BE49-F238E27FC236}">
                <a16:creationId xmlns:a16="http://schemas.microsoft.com/office/drawing/2014/main" id="{08A53386-9727-ADF0-783A-519087EB2A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32000" y="4694295"/>
            <a:ext cx="2160000" cy="2160000"/>
          </a:xfrm>
          <a:prstGeom prst="rect">
            <a:avLst/>
          </a:prstGeom>
        </p:spPr>
      </p:pic>
      <p:pic>
        <p:nvPicPr>
          <p:cNvPr id="73" name="Picture 72" descr="A picture containing text, screenshot, map&#10;&#10;Description automatically generated">
            <a:extLst>
              <a:ext uri="{FF2B5EF4-FFF2-40B4-BE49-F238E27FC236}">
                <a16:creationId xmlns:a16="http://schemas.microsoft.com/office/drawing/2014/main" id="{6828C0D0-54E9-B2DE-847D-F7AB2499248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21766" y="2459776"/>
            <a:ext cx="2160000" cy="2160000"/>
          </a:xfrm>
          <a:prstGeom prst="rect">
            <a:avLst/>
          </a:prstGeom>
        </p:spPr>
      </p:pic>
      <p:pic>
        <p:nvPicPr>
          <p:cNvPr id="74" name="Picture 73" descr="A picture containing text, map, screenshot, diagram&#10;&#10;Description automatically generated">
            <a:extLst>
              <a:ext uri="{FF2B5EF4-FFF2-40B4-BE49-F238E27FC236}">
                <a16:creationId xmlns:a16="http://schemas.microsoft.com/office/drawing/2014/main" id="{A911F175-9116-BE82-3419-3A1430CA06C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1262" y="2517697"/>
            <a:ext cx="2160000" cy="2160000"/>
          </a:xfrm>
          <a:prstGeom prst="rect">
            <a:avLst/>
          </a:prstGeom>
        </p:spPr>
      </p:pic>
      <p:pic>
        <p:nvPicPr>
          <p:cNvPr id="75" name="Picture 74" descr="A picture containing text, screenshot, map, diagram&#10;&#10;Description automatically generated">
            <a:extLst>
              <a:ext uri="{FF2B5EF4-FFF2-40B4-BE49-F238E27FC236}">
                <a16:creationId xmlns:a16="http://schemas.microsoft.com/office/drawing/2014/main" id="{E7B27030-F18A-7EC5-B5D2-8EA805D1F6E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59167" y="4674110"/>
            <a:ext cx="2160000" cy="2160000"/>
          </a:xfrm>
          <a:prstGeom prst="rect">
            <a:avLst/>
          </a:prstGeom>
        </p:spPr>
      </p:pic>
      <p:pic>
        <p:nvPicPr>
          <p:cNvPr id="77" name="Picture 76" descr="A picture containing text, line, screenshot, plot&#10;&#10;Description automatically generated">
            <a:extLst>
              <a:ext uri="{FF2B5EF4-FFF2-40B4-BE49-F238E27FC236}">
                <a16:creationId xmlns:a16="http://schemas.microsoft.com/office/drawing/2014/main" id="{0971917D-1B74-B644-5E5A-B910CDA03C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08087" y="3815388"/>
            <a:ext cx="2160000" cy="2160000"/>
          </a:xfrm>
          <a:prstGeom prst="rect">
            <a:avLst/>
          </a:prstGeom>
        </p:spPr>
      </p:pic>
      <p:sp>
        <p:nvSpPr>
          <p:cNvPr id="81" name="TextBox 80">
            <a:extLst>
              <a:ext uri="{FF2B5EF4-FFF2-40B4-BE49-F238E27FC236}">
                <a16:creationId xmlns:a16="http://schemas.microsoft.com/office/drawing/2014/main" id="{0208FDD3-3683-CE94-7462-243F930550C3}"/>
              </a:ext>
            </a:extLst>
          </p:cNvPr>
          <p:cNvSpPr txBox="1"/>
          <p:nvPr/>
        </p:nvSpPr>
        <p:spPr>
          <a:xfrm>
            <a:off x="5706309" y="882612"/>
            <a:ext cx="1616414" cy="369332"/>
          </a:xfrm>
          <a:prstGeom prst="rect">
            <a:avLst/>
          </a:prstGeom>
          <a:noFill/>
        </p:spPr>
        <p:txBody>
          <a:bodyPr wrap="square">
            <a:spAutoFit/>
          </a:bodyPr>
          <a:lstStyle/>
          <a:p>
            <a:r>
              <a:rPr lang="en-IN" sz="1800" b="1" strike="noStrike" spc="-1" dirty="0">
                <a:solidFill>
                  <a:srgbClr val="A43F27"/>
                </a:solidFill>
                <a:latin typeface="Cambria"/>
                <a:ea typeface="Cambria"/>
              </a:rPr>
              <a:t> </a:t>
            </a:r>
            <a:r>
              <a:rPr lang="en-IN" sz="1100" b="1" strike="noStrike" spc="-1" dirty="0">
                <a:solidFill>
                  <a:srgbClr val="A43F27"/>
                </a:solidFill>
                <a:latin typeface="Cambria"/>
                <a:ea typeface="Cambria"/>
              </a:rPr>
              <a:t>Lifetime(ns)</a:t>
            </a:r>
            <a:endParaRPr lang="en-IN" dirty="0"/>
          </a:p>
        </p:txBody>
      </p:sp>
      <p:sp>
        <p:nvSpPr>
          <p:cNvPr id="85" name="TextBox 84">
            <a:extLst>
              <a:ext uri="{FF2B5EF4-FFF2-40B4-BE49-F238E27FC236}">
                <a16:creationId xmlns:a16="http://schemas.microsoft.com/office/drawing/2014/main" id="{7EDD515A-3ABF-A908-DE65-441A7FE5202E}"/>
              </a:ext>
            </a:extLst>
          </p:cNvPr>
          <p:cNvSpPr txBox="1"/>
          <p:nvPr/>
        </p:nvSpPr>
        <p:spPr>
          <a:xfrm>
            <a:off x="5696221" y="3638426"/>
            <a:ext cx="1131869" cy="261610"/>
          </a:xfrm>
          <a:prstGeom prst="rect">
            <a:avLst/>
          </a:prstGeom>
          <a:noFill/>
        </p:spPr>
        <p:txBody>
          <a:bodyPr wrap="square">
            <a:spAutoFit/>
          </a:bodyPr>
          <a:lstStyle/>
          <a:p>
            <a:r>
              <a:rPr lang="en-IN" sz="1100" b="1" strike="noStrike" spc="-1" dirty="0">
                <a:solidFill>
                  <a:srgbClr val="A43F27"/>
                </a:solidFill>
                <a:latin typeface="Cambria"/>
                <a:ea typeface="Cambria"/>
              </a:rPr>
              <a:t>Quantum yield</a:t>
            </a:r>
            <a:endParaRPr lang="en-IN" sz="1100" dirty="0"/>
          </a:p>
        </p:txBody>
      </p:sp>
    </p:spTree>
    <p:extLst>
      <p:ext uri="{BB962C8B-B14F-4D97-AF65-F5344CB8AC3E}">
        <p14:creationId xmlns:p14="http://schemas.microsoft.com/office/powerpoint/2010/main" val="37889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dots and a red line&#10;&#10;Description automatically generated with low confidence">
            <a:extLst>
              <a:ext uri="{FF2B5EF4-FFF2-40B4-BE49-F238E27FC236}">
                <a16:creationId xmlns:a16="http://schemas.microsoft.com/office/drawing/2014/main" id="{8FE9453F-E7D9-EA98-A6FA-B60410C8B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5002" y="4696171"/>
            <a:ext cx="2160000" cy="2160000"/>
          </a:xfrm>
          <a:prstGeom prst="rect">
            <a:avLst/>
          </a:prstGeom>
        </p:spPr>
      </p:pic>
      <p:pic>
        <p:nvPicPr>
          <p:cNvPr id="5" name="Picture 4" descr="A picture containing text, screenshot, line, plot&#10;&#10;Description automatically generated">
            <a:extLst>
              <a:ext uri="{FF2B5EF4-FFF2-40B4-BE49-F238E27FC236}">
                <a16:creationId xmlns:a16="http://schemas.microsoft.com/office/drawing/2014/main" id="{F75544B6-A907-EF7D-76BE-FB4C524FA5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303" y="250447"/>
            <a:ext cx="2160000" cy="2160000"/>
          </a:xfrm>
          <a:prstGeom prst="rect">
            <a:avLst/>
          </a:prstGeom>
        </p:spPr>
      </p:pic>
      <p:pic>
        <p:nvPicPr>
          <p:cNvPr id="9" name="Picture 8" descr="A picture containing text, screenshot, line, plot&#10;&#10;Description automatically generated">
            <a:extLst>
              <a:ext uri="{FF2B5EF4-FFF2-40B4-BE49-F238E27FC236}">
                <a16:creationId xmlns:a16="http://schemas.microsoft.com/office/drawing/2014/main" id="{35C5D8F7-5D97-3FB9-0531-E4047872DF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498607"/>
            <a:ext cx="2160000" cy="2160000"/>
          </a:xfrm>
          <a:prstGeom prst="rect">
            <a:avLst/>
          </a:prstGeom>
        </p:spPr>
      </p:pic>
      <p:pic>
        <p:nvPicPr>
          <p:cNvPr id="11" name="Picture 10" descr="A picture containing text, screenshot, line, diagram&#10;&#10;Description automatically generated">
            <a:extLst>
              <a:ext uri="{FF2B5EF4-FFF2-40B4-BE49-F238E27FC236}">
                <a16:creationId xmlns:a16="http://schemas.microsoft.com/office/drawing/2014/main" id="{BB13E3AB-5529-3881-874A-27E211B5CD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0983" y="2487797"/>
            <a:ext cx="2160000" cy="2160000"/>
          </a:xfrm>
          <a:prstGeom prst="rect">
            <a:avLst/>
          </a:prstGeom>
        </p:spPr>
      </p:pic>
      <p:pic>
        <p:nvPicPr>
          <p:cNvPr id="13" name="Picture 12" descr="A picture containing text, screenshot, plot, line&#10;&#10;Description automatically generated">
            <a:extLst>
              <a:ext uri="{FF2B5EF4-FFF2-40B4-BE49-F238E27FC236}">
                <a16:creationId xmlns:a16="http://schemas.microsoft.com/office/drawing/2014/main" id="{0073BB77-A916-E0E7-66FF-F9C003D476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3" y="4698000"/>
            <a:ext cx="2160000" cy="2160000"/>
          </a:xfrm>
          <a:prstGeom prst="rect">
            <a:avLst/>
          </a:prstGeom>
        </p:spPr>
      </p:pic>
      <p:pic>
        <p:nvPicPr>
          <p:cNvPr id="15" name="Picture 14" descr="A picture containing text, screenshot, display, number&#10;&#10;Description automatically generated">
            <a:extLst>
              <a:ext uri="{FF2B5EF4-FFF2-40B4-BE49-F238E27FC236}">
                <a16:creationId xmlns:a16="http://schemas.microsoft.com/office/drawing/2014/main" id="{60A26C3E-2F10-617D-5C23-C4561BA84E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38607"/>
            <a:ext cx="2160000" cy="2160000"/>
          </a:xfrm>
          <a:prstGeom prst="rect">
            <a:avLst/>
          </a:prstGeom>
        </p:spPr>
      </p:pic>
      <p:sp>
        <p:nvSpPr>
          <p:cNvPr id="17" name="TextBox 16">
            <a:extLst>
              <a:ext uri="{FF2B5EF4-FFF2-40B4-BE49-F238E27FC236}">
                <a16:creationId xmlns:a16="http://schemas.microsoft.com/office/drawing/2014/main" id="{76E8BCC4-A4FC-98A1-DD20-08BB99C64FE5}"/>
              </a:ext>
            </a:extLst>
          </p:cNvPr>
          <p:cNvSpPr txBox="1"/>
          <p:nvPr/>
        </p:nvSpPr>
        <p:spPr>
          <a:xfrm>
            <a:off x="-2348953" y="-11163"/>
            <a:ext cx="9850772" cy="307777"/>
          </a:xfrm>
          <a:prstGeom prst="rect">
            <a:avLst/>
          </a:prstGeom>
          <a:noFill/>
        </p:spPr>
        <p:txBody>
          <a:bodyPr wrap="square">
            <a:spAutoFit/>
          </a:bodyPr>
          <a:lstStyle/>
          <a:p>
            <a:pPr algn="ctr">
              <a:lnSpc>
                <a:spcPct val="100000"/>
              </a:lnSpc>
            </a:pPr>
            <a:r>
              <a:rPr lang="en-IN" sz="1400" b="1" strike="noStrike" spc="-1" dirty="0" err="1">
                <a:solidFill>
                  <a:srgbClr val="A43F27"/>
                </a:solidFill>
                <a:latin typeface="Cambria"/>
                <a:ea typeface="Cambria"/>
              </a:rPr>
              <a:t>RegressionScores_Rdkit</a:t>
            </a:r>
            <a:r>
              <a:rPr lang="en-IN" sz="1400" b="1" strike="noStrike" spc="-1" dirty="0">
                <a:solidFill>
                  <a:srgbClr val="A43F27"/>
                </a:solidFill>
                <a:latin typeface="Cambria"/>
                <a:ea typeface="Cambria"/>
              </a:rPr>
              <a:t> Descriptor for Lifetime(ns)</a:t>
            </a:r>
          </a:p>
        </p:txBody>
      </p:sp>
      <p:pic>
        <p:nvPicPr>
          <p:cNvPr id="23" name="Picture 22" descr="A picture containing text, screenshot, line, plot&#10;&#10;Description automatically generated">
            <a:extLst>
              <a:ext uri="{FF2B5EF4-FFF2-40B4-BE49-F238E27FC236}">
                <a16:creationId xmlns:a16="http://schemas.microsoft.com/office/drawing/2014/main" id="{282BA0CA-FCBD-9494-ACC2-4F9392BEAC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21117" y="4698000"/>
            <a:ext cx="2160000" cy="2160000"/>
          </a:xfrm>
          <a:prstGeom prst="rect">
            <a:avLst/>
          </a:prstGeom>
        </p:spPr>
      </p:pic>
      <p:pic>
        <p:nvPicPr>
          <p:cNvPr id="25" name="Picture 24" descr="A picture containing text, screenshot, map, diagram&#10;&#10;Description automatically generated">
            <a:extLst>
              <a:ext uri="{FF2B5EF4-FFF2-40B4-BE49-F238E27FC236}">
                <a16:creationId xmlns:a16="http://schemas.microsoft.com/office/drawing/2014/main" id="{56D853B2-EE15-522B-9ED0-401F69197C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59096" y="4698000"/>
            <a:ext cx="2160000" cy="2160000"/>
          </a:xfrm>
          <a:prstGeom prst="rect">
            <a:avLst/>
          </a:prstGeom>
        </p:spPr>
      </p:pic>
      <p:pic>
        <p:nvPicPr>
          <p:cNvPr id="29" name="Picture 28" descr="A picture containing text, screenshot, diagram, map&#10;&#10;Description automatically generated">
            <a:extLst>
              <a:ext uri="{FF2B5EF4-FFF2-40B4-BE49-F238E27FC236}">
                <a16:creationId xmlns:a16="http://schemas.microsoft.com/office/drawing/2014/main" id="{3AA3744E-CB8C-B3F4-152A-050AC290303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59096" y="2487797"/>
            <a:ext cx="2160000" cy="2160000"/>
          </a:xfrm>
          <a:prstGeom prst="rect">
            <a:avLst/>
          </a:prstGeom>
        </p:spPr>
      </p:pic>
      <p:pic>
        <p:nvPicPr>
          <p:cNvPr id="31" name="Picture 30" descr="A picture containing text, screenshot, map, diagram&#10;&#10;Description automatically generated">
            <a:extLst>
              <a:ext uri="{FF2B5EF4-FFF2-40B4-BE49-F238E27FC236}">
                <a16:creationId xmlns:a16="http://schemas.microsoft.com/office/drawing/2014/main" id="{FB2573DC-A1A1-A196-B407-80E301D8EB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1117" y="296614"/>
            <a:ext cx="2160000" cy="2160000"/>
          </a:xfrm>
          <a:prstGeom prst="rect">
            <a:avLst/>
          </a:prstGeom>
        </p:spPr>
      </p:pic>
      <p:pic>
        <p:nvPicPr>
          <p:cNvPr id="33" name="Picture 32" descr="A picture containing text, map, screenshot, diagram&#10;&#10;Description automatically generated">
            <a:extLst>
              <a:ext uri="{FF2B5EF4-FFF2-40B4-BE49-F238E27FC236}">
                <a16:creationId xmlns:a16="http://schemas.microsoft.com/office/drawing/2014/main" id="{80355992-50DC-204A-8D17-E72DD268DA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1117" y="2536171"/>
            <a:ext cx="2160000" cy="2160000"/>
          </a:xfrm>
          <a:prstGeom prst="rect">
            <a:avLst/>
          </a:prstGeom>
        </p:spPr>
      </p:pic>
      <p:pic>
        <p:nvPicPr>
          <p:cNvPr id="35" name="Picture 34" descr="A picture containing text, screenshot&#10;&#10;Description automatically generated">
            <a:extLst>
              <a:ext uri="{FF2B5EF4-FFF2-40B4-BE49-F238E27FC236}">
                <a16:creationId xmlns:a16="http://schemas.microsoft.com/office/drawing/2014/main" id="{63507E3F-8B46-1040-9F3C-172BA2A81C5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28645" y="327797"/>
            <a:ext cx="2160000" cy="2160000"/>
          </a:xfrm>
          <a:prstGeom prst="rect">
            <a:avLst/>
          </a:prstGeom>
        </p:spPr>
      </p:pic>
      <p:grpSp>
        <p:nvGrpSpPr>
          <p:cNvPr id="45" name="Group 44">
            <a:extLst>
              <a:ext uri="{FF2B5EF4-FFF2-40B4-BE49-F238E27FC236}">
                <a16:creationId xmlns:a16="http://schemas.microsoft.com/office/drawing/2014/main" id="{A02A2EDB-2822-6CB4-CBBF-C05AC33BB668}"/>
              </a:ext>
            </a:extLst>
          </p:cNvPr>
          <p:cNvGrpSpPr/>
          <p:nvPr/>
        </p:nvGrpSpPr>
        <p:grpSpPr>
          <a:xfrm>
            <a:off x="5082390" y="883762"/>
            <a:ext cx="2160000" cy="2414433"/>
            <a:chOff x="5082390" y="883762"/>
            <a:chExt cx="2160000" cy="2414433"/>
          </a:xfrm>
        </p:grpSpPr>
        <p:pic>
          <p:nvPicPr>
            <p:cNvPr id="7" name="Picture 6" descr="A graph with blue dots and a red line&#10;&#10;Description automatically generated with low confidence">
              <a:extLst>
                <a:ext uri="{FF2B5EF4-FFF2-40B4-BE49-F238E27FC236}">
                  <a16:creationId xmlns:a16="http://schemas.microsoft.com/office/drawing/2014/main" id="{3CB41B02-73E1-A4D5-3948-A5D86A16E0B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82390" y="1138195"/>
              <a:ext cx="2160000" cy="2160000"/>
            </a:xfrm>
            <a:prstGeom prst="rect">
              <a:avLst/>
            </a:prstGeom>
          </p:spPr>
        </p:pic>
        <p:sp>
          <p:nvSpPr>
            <p:cNvPr id="39" name="TextBox 38">
              <a:extLst>
                <a:ext uri="{FF2B5EF4-FFF2-40B4-BE49-F238E27FC236}">
                  <a16:creationId xmlns:a16="http://schemas.microsoft.com/office/drawing/2014/main" id="{068E8858-2472-9B2D-3A94-D43FAEE60487}"/>
                </a:ext>
              </a:extLst>
            </p:cNvPr>
            <p:cNvSpPr txBox="1"/>
            <p:nvPr/>
          </p:nvSpPr>
          <p:spPr>
            <a:xfrm>
              <a:off x="5747497" y="883762"/>
              <a:ext cx="1442998" cy="261610"/>
            </a:xfrm>
            <a:prstGeom prst="rect">
              <a:avLst/>
            </a:prstGeom>
            <a:noFill/>
          </p:spPr>
          <p:txBody>
            <a:bodyPr wrap="square">
              <a:spAutoFit/>
            </a:bodyPr>
            <a:lstStyle/>
            <a:p>
              <a:r>
                <a:rPr lang="en-IN" sz="1100" b="1" strike="noStrike" spc="-1" dirty="0">
                  <a:solidFill>
                    <a:srgbClr val="A43F27"/>
                  </a:solidFill>
                  <a:latin typeface="Cambria"/>
                  <a:ea typeface="Cambria"/>
                </a:rPr>
                <a:t>Lifetime(ns)</a:t>
              </a:r>
              <a:endParaRPr lang="en-IN" sz="1100" dirty="0"/>
            </a:p>
          </p:txBody>
        </p:sp>
      </p:grpSp>
      <p:sp>
        <p:nvSpPr>
          <p:cNvPr id="40" name="TextBox 39">
            <a:extLst>
              <a:ext uri="{FF2B5EF4-FFF2-40B4-BE49-F238E27FC236}">
                <a16:creationId xmlns:a16="http://schemas.microsoft.com/office/drawing/2014/main" id="{0313C7B4-62A8-94A8-19F5-A29897984519}"/>
              </a:ext>
            </a:extLst>
          </p:cNvPr>
          <p:cNvSpPr txBox="1"/>
          <p:nvPr/>
        </p:nvSpPr>
        <p:spPr>
          <a:xfrm>
            <a:off x="4916606" y="-23843"/>
            <a:ext cx="9850772" cy="307777"/>
          </a:xfrm>
          <a:prstGeom prst="rect">
            <a:avLst/>
          </a:prstGeom>
          <a:noFill/>
        </p:spPr>
        <p:txBody>
          <a:bodyPr wrap="square">
            <a:spAutoFit/>
          </a:bodyPr>
          <a:lstStyle/>
          <a:p>
            <a:pPr algn="ctr">
              <a:lnSpc>
                <a:spcPct val="100000"/>
              </a:lnSpc>
            </a:pPr>
            <a:r>
              <a:rPr lang="en-IN" sz="1400" b="1" strike="noStrike" spc="-1" dirty="0" err="1">
                <a:solidFill>
                  <a:srgbClr val="A43F27"/>
                </a:solidFill>
                <a:latin typeface="Cambria"/>
                <a:ea typeface="Cambria"/>
              </a:rPr>
              <a:t>RegressionScores_Rdkit</a:t>
            </a:r>
            <a:r>
              <a:rPr lang="en-IN" sz="1400" b="1" strike="noStrike" spc="-1" dirty="0">
                <a:solidFill>
                  <a:srgbClr val="A43F27"/>
                </a:solidFill>
                <a:latin typeface="Cambria"/>
                <a:ea typeface="Cambria"/>
              </a:rPr>
              <a:t> Descriptor for Quantum yield</a:t>
            </a:r>
          </a:p>
        </p:txBody>
      </p:sp>
      <p:grpSp>
        <p:nvGrpSpPr>
          <p:cNvPr id="46" name="Group 45">
            <a:extLst>
              <a:ext uri="{FF2B5EF4-FFF2-40B4-BE49-F238E27FC236}">
                <a16:creationId xmlns:a16="http://schemas.microsoft.com/office/drawing/2014/main" id="{2683028B-94FA-0472-DF04-F65596890045}"/>
              </a:ext>
            </a:extLst>
          </p:cNvPr>
          <p:cNvGrpSpPr/>
          <p:nvPr/>
        </p:nvGrpSpPr>
        <p:grpSpPr>
          <a:xfrm>
            <a:off x="5197962" y="3728900"/>
            <a:ext cx="2160000" cy="2421610"/>
            <a:chOff x="5121050" y="3754538"/>
            <a:chExt cx="2160000" cy="2421610"/>
          </a:xfrm>
        </p:grpSpPr>
        <p:pic>
          <p:nvPicPr>
            <p:cNvPr id="27" name="Picture 26" descr="A picture containing text, line, screenshot, plot&#10;&#10;Description automatically generated">
              <a:extLst>
                <a:ext uri="{FF2B5EF4-FFF2-40B4-BE49-F238E27FC236}">
                  <a16:creationId xmlns:a16="http://schemas.microsoft.com/office/drawing/2014/main" id="{4887E8FD-D648-DD42-18D7-F5C848D5BA4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21050" y="4016148"/>
              <a:ext cx="2160000" cy="2160000"/>
            </a:xfrm>
            <a:prstGeom prst="rect">
              <a:avLst/>
            </a:prstGeom>
          </p:spPr>
        </p:pic>
        <p:sp>
          <p:nvSpPr>
            <p:cNvPr id="44" name="TextBox 43">
              <a:extLst>
                <a:ext uri="{FF2B5EF4-FFF2-40B4-BE49-F238E27FC236}">
                  <a16:creationId xmlns:a16="http://schemas.microsoft.com/office/drawing/2014/main" id="{DE1EBC43-B6E7-B6FF-F724-C29D613227F8}"/>
                </a:ext>
              </a:extLst>
            </p:cNvPr>
            <p:cNvSpPr txBox="1"/>
            <p:nvPr/>
          </p:nvSpPr>
          <p:spPr>
            <a:xfrm>
              <a:off x="5358057" y="3754538"/>
              <a:ext cx="1863391" cy="261610"/>
            </a:xfrm>
            <a:prstGeom prst="rect">
              <a:avLst/>
            </a:prstGeom>
            <a:noFill/>
          </p:spPr>
          <p:txBody>
            <a:bodyPr wrap="square">
              <a:spAutoFit/>
            </a:bodyPr>
            <a:lstStyle/>
            <a:p>
              <a:pPr algn="ctr"/>
              <a:r>
                <a:rPr lang="en-IN" sz="1100" b="1" strike="noStrike" spc="-1" dirty="0">
                  <a:solidFill>
                    <a:srgbClr val="A43F27"/>
                  </a:solidFill>
                  <a:latin typeface="Cambria"/>
                  <a:ea typeface="Cambria"/>
                </a:rPr>
                <a:t>Quantum yield</a:t>
              </a:r>
              <a:endParaRPr lang="en-IN" sz="1100" dirty="0"/>
            </a:p>
          </p:txBody>
        </p:sp>
      </p:grpSp>
    </p:spTree>
    <p:extLst>
      <p:ext uri="{BB962C8B-B14F-4D97-AF65-F5344CB8AC3E}">
        <p14:creationId xmlns:p14="http://schemas.microsoft.com/office/powerpoint/2010/main" val="356004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F43839-B296-B8BA-E022-9134AA60214B}"/>
              </a:ext>
            </a:extLst>
          </p:cNvPr>
          <p:cNvPicPr>
            <a:picLocks noChangeAspect="1"/>
          </p:cNvPicPr>
          <p:nvPr/>
        </p:nvPicPr>
        <p:blipFill>
          <a:blip r:embed="rId2"/>
          <a:stretch>
            <a:fillRect/>
          </a:stretch>
        </p:blipFill>
        <p:spPr>
          <a:xfrm>
            <a:off x="4059662" y="545921"/>
            <a:ext cx="3516722" cy="6106400"/>
          </a:xfrm>
          <a:prstGeom prst="rect">
            <a:avLst/>
          </a:prstGeom>
        </p:spPr>
      </p:pic>
      <p:sp>
        <p:nvSpPr>
          <p:cNvPr id="31" name="TextBox 30">
            <a:extLst>
              <a:ext uri="{FF2B5EF4-FFF2-40B4-BE49-F238E27FC236}">
                <a16:creationId xmlns:a16="http://schemas.microsoft.com/office/drawing/2014/main" id="{0C88349C-B36C-F2D0-7ABB-223C7A34FCEA}"/>
              </a:ext>
            </a:extLst>
          </p:cNvPr>
          <p:cNvSpPr txBox="1"/>
          <p:nvPr/>
        </p:nvSpPr>
        <p:spPr>
          <a:xfrm>
            <a:off x="57409" y="104675"/>
            <a:ext cx="4149440" cy="369332"/>
          </a:xfrm>
          <a:prstGeom prst="rect">
            <a:avLst/>
          </a:prstGeom>
          <a:noFill/>
        </p:spPr>
        <p:txBody>
          <a:bodyPr wrap="square">
            <a:spAutoFit/>
          </a:bodyPr>
          <a:lstStyle/>
          <a:p>
            <a:r>
              <a:rPr lang="en-US" sz="1800" b="1" dirty="0">
                <a:solidFill>
                  <a:schemeClr val="accent1">
                    <a:lumMod val="75000"/>
                  </a:schemeClr>
                </a:solidFill>
                <a:latin typeface="Cambira"/>
                <a:cs typeface="Times New Roman" panose="02020603050405020304" pitchFamily="18" charset="0"/>
              </a:rPr>
              <a:t>Results:</a:t>
            </a:r>
            <a:endParaRPr lang="en-IN" dirty="0"/>
          </a:p>
        </p:txBody>
      </p:sp>
      <p:grpSp>
        <p:nvGrpSpPr>
          <p:cNvPr id="20" name="Group 19">
            <a:extLst>
              <a:ext uri="{FF2B5EF4-FFF2-40B4-BE49-F238E27FC236}">
                <a16:creationId xmlns:a16="http://schemas.microsoft.com/office/drawing/2014/main" id="{A9324160-1E95-4035-0D25-AF12155D513D}"/>
              </a:ext>
            </a:extLst>
          </p:cNvPr>
          <p:cNvGrpSpPr/>
          <p:nvPr/>
        </p:nvGrpSpPr>
        <p:grpSpPr>
          <a:xfrm>
            <a:off x="7846856" y="400758"/>
            <a:ext cx="3799034" cy="6324811"/>
            <a:chOff x="7652836" y="311119"/>
            <a:chExt cx="3799034" cy="6324811"/>
          </a:xfrm>
        </p:grpSpPr>
        <p:pic>
          <p:nvPicPr>
            <p:cNvPr id="28" name="Image2">
              <a:extLst>
                <a:ext uri="{FF2B5EF4-FFF2-40B4-BE49-F238E27FC236}">
                  <a16:creationId xmlns:a16="http://schemas.microsoft.com/office/drawing/2014/main" id="{7B11DB67-960D-52D5-2CD3-35717FDC177C}"/>
                </a:ext>
              </a:extLst>
            </p:cNvPr>
            <p:cNvPicPr/>
            <p:nvPr/>
          </p:nvPicPr>
          <p:blipFill rotWithShape="1">
            <a:blip r:embed="rId3">
              <a:lum/>
              <a:alphaModFix/>
              <a:extLst>
                <a:ext uri="{BEBA8EAE-BF5A-486C-A8C5-ECC9F3942E4B}">
                  <a14:imgProps xmlns:a14="http://schemas.microsoft.com/office/drawing/2010/main">
                    <a14:imgLayer r:embed="rId4">
                      <a14:imgEffect>
                        <a14:saturation sat="200000"/>
                      </a14:imgEffect>
                    </a14:imgLayer>
                  </a14:imgProps>
                </a:ext>
              </a:extLst>
            </a:blip>
            <a:srcRect t="41922" r="6796" b="-1"/>
            <a:stretch/>
          </p:blipFill>
          <p:spPr>
            <a:xfrm>
              <a:off x="7700782" y="3936011"/>
              <a:ext cx="3703141" cy="2699919"/>
            </a:xfrm>
            <a:prstGeom prst="rect">
              <a:avLst/>
            </a:prstGeom>
          </p:spPr>
        </p:pic>
        <p:pic>
          <p:nvPicPr>
            <p:cNvPr id="11" name="Picture 10">
              <a:extLst>
                <a:ext uri="{FF2B5EF4-FFF2-40B4-BE49-F238E27FC236}">
                  <a16:creationId xmlns:a16="http://schemas.microsoft.com/office/drawing/2014/main" id="{2DA40ECD-1F8A-1C4D-0BBD-B690FABE04C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Layer>
                  </a14:imgProps>
                </a:ext>
              </a:extLst>
            </a:blip>
            <a:srcRect t="11220"/>
            <a:stretch/>
          </p:blipFill>
          <p:spPr>
            <a:xfrm>
              <a:off x="10599457" y="3788676"/>
              <a:ext cx="666702" cy="294670"/>
            </a:xfrm>
            <a:prstGeom prst="rect">
              <a:avLst/>
            </a:prstGeom>
          </p:spPr>
        </p:pic>
        <p:grpSp>
          <p:nvGrpSpPr>
            <p:cNvPr id="19" name="Group 18">
              <a:extLst>
                <a:ext uri="{FF2B5EF4-FFF2-40B4-BE49-F238E27FC236}">
                  <a16:creationId xmlns:a16="http://schemas.microsoft.com/office/drawing/2014/main" id="{D04BA407-D78A-CEF1-0DCA-0B294DA5DFA0}"/>
                </a:ext>
              </a:extLst>
            </p:cNvPr>
            <p:cNvGrpSpPr/>
            <p:nvPr/>
          </p:nvGrpSpPr>
          <p:grpSpPr>
            <a:xfrm>
              <a:off x="7652836" y="311119"/>
              <a:ext cx="3799034" cy="3038549"/>
              <a:chOff x="7652836" y="311119"/>
              <a:chExt cx="3799034" cy="3038549"/>
            </a:xfrm>
          </p:grpSpPr>
          <p:pic>
            <p:nvPicPr>
              <p:cNvPr id="18" name="Image1">
                <a:extLst>
                  <a:ext uri="{FF2B5EF4-FFF2-40B4-BE49-F238E27FC236}">
                    <a16:creationId xmlns:a16="http://schemas.microsoft.com/office/drawing/2014/main" id="{525B0C6B-19AB-CF8F-B08C-7452CD72312F}"/>
                  </a:ext>
                </a:extLst>
              </p:cNvPr>
              <p:cNvPicPr/>
              <p:nvPr/>
            </p:nvPicPr>
            <p:blipFill rotWithShape="1">
              <a:blip r:embed="rId7">
                <a:lum/>
                <a:alphaModFix/>
                <a:extLst>
                  <a:ext uri="{BEBA8EAE-BF5A-486C-A8C5-ECC9F3942E4B}">
                    <a14:imgProps xmlns:a14="http://schemas.microsoft.com/office/drawing/2010/main">
                      <a14:imgLayer r:embed="rId8">
                        <a14:imgEffect>
                          <a14:sharpenSoften amount="25000"/>
                        </a14:imgEffect>
                        <a14:imgEffect>
                          <a14:saturation sat="200000"/>
                        </a14:imgEffect>
                      </a14:imgLayer>
                    </a14:imgProps>
                  </a:ext>
                </a:extLst>
              </a:blip>
              <a:srcRect l="1" t="40872" r="42297" b="2463"/>
              <a:stretch/>
            </p:blipFill>
            <p:spPr>
              <a:xfrm>
                <a:off x="7652836" y="388441"/>
                <a:ext cx="3799034" cy="2961227"/>
              </a:xfrm>
              <a:prstGeom prst="rect">
                <a:avLst/>
              </a:prstGeom>
            </p:spPr>
          </p:pic>
          <p:pic>
            <p:nvPicPr>
              <p:cNvPr id="10" name="Picture 9">
                <a:extLst>
                  <a:ext uri="{FF2B5EF4-FFF2-40B4-BE49-F238E27FC236}">
                    <a16:creationId xmlns:a16="http://schemas.microsoft.com/office/drawing/2014/main" id="{D2A80AC4-7A33-498D-E06A-AA2370EE65E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Layer>
                    </a14:imgProps>
                  </a:ext>
                </a:extLst>
              </a:blip>
              <a:srcRect t="11220"/>
              <a:stretch/>
            </p:blipFill>
            <p:spPr>
              <a:xfrm>
                <a:off x="10628008" y="339634"/>
                <a:ext cx="609600" cy="269432"/>
              </a:xfrm>
              <a:prstGeom prst="rect">
                <a:avLst/>
              </a:prstGeom>
            </p:spPr>
          </p:pic>
          <p:pic>
            <p:nvPicPr>
              <p:cNvPr id="15" name="Picture 14">
                <a:extLst>
                  <a:ext uri="{FF2B5EF4-FFF2-40B4-BE49-F238E27FC236}">
                    <a16:creationId xmlns:a16="http://schemas.microsoft.com/office/drawing/2014/main" id="{5DAF8272-D1B6-869F-8C12-86E89FC7502C}"/>
                  </a:ext>
                </a:extLst>
              </p:cNvPr>
              <p:cNvPicPr>
                <a:picLocks noChangeAspect="1"/>
              </p:cNvPicPr>
              <p:nvPr/>
            </p:nvPicPr>
            <p:blipFill>
              <a:blip r:embed="rId9">
                <a:duotone>
                  <a:prstClr val="black"/>
                  <a:schemeClr val="accent2">
                    <a:tint val="45000"/>
                    <a:satMod val="400000"/>
                  </a:schemeClr>
                </a:duotone>
              </a:blip>
              <a:stretch>
                <a:fillRect/>
              </a:stretch>
            </p:blipFill>
            <p:spPr>
              <a:xfrm>
                <a:off x="8047013" y="311119"/>
                <a:ext cx="793512" cy="315698"/>
              </a:xfrm>
              <a:prstGeom prst="rect">
                <a:avLst/>
              </a:prstGeom>
            </p:spPr>
          </p:pic>
        </p:grpSp>
        <p:pic>
          <p:nvPicPr>
            <p:cNvPr id="17" name="Picture 16">
              <a:extLst>
                <a:ext uri="{FF2B5EF4-FFF2-40B4-BE49-F238E27FC236}">
                  <a16:creationId xmlns:a16="http://schemas.microsoft.com/office/drawing/2014/main" id="{7C6F5F3D-39A3-A117-1FB5-8874BDEDE7EF}"/>
                </a:ext>
              </a:extLst>
            </p:cNvPr>
            <p:cNvPicPr>
              <a:picLocks noChangeAspect="1"/>
            </p:cNvPicPr>
            <p:nvPr/>
          </p:nvPicPr>
          <p:blipFill>
            <a:blip r:embed="rId10">
              <a:duotone>
                <a:prstClr val="black"/>
                <a:schemeClr val="accent2">
                  <a:tint val="45000"/>
                  <a:satMod val="400000"/>
                </a:schemeClr>
              </a:duotone>
            </a:blip>
            <a:stretch>
              <a:fillRect/>
            </a:stretch>
          </p:blipFill>
          <p:spPr>
            <a:xfrm>
              <a:off x="8066311" y="3774114"/>
              <a:ext cx="793512" cy="317405"/>
            </a:xfrm>
            <a:prstGeom prst="rect">
              <a:avLst/>
            </a:prstGeom>
          </p:spPr>
        </p:pic>
      </p:grpSp>
      <p:sp>
        <p:nvSpPr>
          <p:cNvPr id="22" name="Rectangle 21">
            <a:extLst>
              <a:ext uri="{FF2B5EF4-FFF2-40B4-BE49-F238E27FC236}">
                <a16:creationId xmlns:a16="http://schemas.microsoft.com/office/drawing/2014/main" id="{43F75D38-1060-365D-2677-B49C1139285F}"/>
              </a:ext>
            </a:extLst>
          </p:cNvPr>
          <p:cNvSpPr/>
          <p:nvPr/>
        </p:nvSpPr>
        <p:spPr>
          <a:xfrm>
            <a:off x="4083416" y="1567627"/>
            <a:ext cx="3457334" cy="183090"/>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E57C1576-88DE-C088-6DCE-36D5E691826C}"/>
              </a:ext>
            </a:extLst>
          </p:cNvPr>
          <p:cNvSpPr/>
          <p:nvPr/>
        </p:nvSpPr>
        <p:spPr>
          <a:xfrm>
            <a:off x="4071538" y="4116708"/>
            <a:ext cx="3469212" cy="18309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9A46"/>
              </a:solidFill>
            </a:endParaRPr>
          </a:p>
        </p:txBody>
      </p:sp>
      <p:sp>
        <p:nvSpPr>
          <p:cNvPr id="2" name="Rectangle 1">
            <a:extLst>
              <a:ext uri="{FF2B5EF4-FFF2-40B4-BE49-F238E27FC236}">
                <a16:creationId xmlns:a16="http://schemas.microsoft.com/office/drawing/2014/main" id="{991645F3-9E16-8CB0-E4CC-FA73E966013D}"/>
              </a:ext>
            </a:extLst>
          </p:cNvPr>
          <p:cNvSpPr/>
          <p:nvPr/>
        </p:nvSpPr>
        <p:spPr>
          <a:xfrm>
            <a:off x="4071538" y="3726928"/>
            <a:ext cx="3492968" cy="200723"/>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D5ABBB5-8E2C-EF59-A0A9-9790AA600661}"/>
              </a:ext>
            </a:extLst>
          </p:cNvPr>
          <p:cNvSpPr/>
          <p:nvPr/>
        </p:nvSpPr>
        <p:spPr>
          <a:xfrm>
            <a:off x="4083416" y="1768453"/>
            <a:ext cx="3463466" cy="171321"/>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DFDDDE28-6875-5F6C-983C-6D1AE343EE7D}"/>
              </a:ext>
            </a:extLst>
          </p:cNvPr>
          <p:cNvGrpSpPr/>
          <p:nvPr/>
        </p:nvGrpSpPr>
        <p:grpSpPr>
          <a:xfrm>
            <a:off x="461315" y="474007"/>
            <a:ext cx="3333504" cy="6178314"/>
            <a:chOff x="458043" y="474007"/>
            <a:chExt cx="3222190" cy="5989713"/>
          </a:xfrm>
        </p:grpSpPr>
        <p:pic>
          <p:nvPicPr>
            <p:cNvPr id="14" name="Picture 13">
              <a:extLst>
                <a:ext uri="{FF2B5EF4-FFF2-40B4-BE49-F238E27FC236}">
                  <a16:creationId xmlns:a16="http://schemas.microsoft.com/office/drawing/2014/main" id="{3A49AE89-E464-5365-80BB-585182CB5660}"/>
                </a:ext>
              </a:extLst>
            </p:cNvPr>
            <p:cNvPicPr>
              <a:picLocks noChangeAspect="1"/>
            </p:cNvPicPr>
            <p:nvPr/>
          </p:nvPicPr>
          <p:blipFill>
            <a:blip r:embed="rId11"/>
            <a:stretch>
              <a:fillRect/>
            </a:stretch>
          </p:blipFill>
          <p:spPr>
            <a:xfrm>
              <a:off x="458044" y="474007"/>
              <a:ext cx="3222189" cy="5989713"/>
            </a:xfrm>
            <a:prstGeom prst="rect">
              <a:avLst/>
            </a:prstGeom>
          </p:spPr>
        </p:pic>
        <p:sp>
          <p:nvSpPr>
            <p:cNvPr id="21" name="Rectangle 20">
              <a:extLst>
                <a:ext uri="{FF2B5EF4-FFF2-40B4-BE49-F238E27FC236}">
                  <a16:creationId xmlns:a16="http://schemas.microsoft.com/office/drawing/2014/main" id="{9314D3C5-3CFC-C343-7DF4-CB56DECB20A4}"/>
                </a:ext>
              </a:extLst>
            </p:cNvPr>
            <p:cNvSpPr/>
            <p:nvPr/>
          </p:nvSpPr>
          <p:spPr>
            <a:xfrm>
              <a:off x="472305" y="4503836"/>
              <a:ext cx="3207927" cy="174172"/>
            </a:xfrm>
            <a:prstGeom prst="rect">
              <a:avLst/>
            </a:prstGeom>
            <a:noFill/>
            <a:ln w="28575">
              <a:solidFill>
                <a:srgbClr val="009A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6C2443B3-F878-E6E3-706B-3A3373B433FC}"/>
                </a:ext>
              </a:extLst>
            </p:cNvPr>
            <p:cNvSpPr/>
            <p:nvPr/>
          </p:nvSpPr>
          <p:spPr>
            <a:xfrm>
              <a:off x="458043" y="1642358"/>
              <a:ext cx="3207926" cy="185494"/>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07AF9E4-0D00-19D6-49B1-BF6A0DE9AF5B}"/>
                </a:ext>
              </a:extLst>
            </p:cNvPr>
            <p:cNvSpPr/>
            <p:nvPr/>
          </p:nvSpPr>
          <p:spPr>
            <a:xfrm>
              <a:off x="458043" y="1837803"/>
              <a:ext cx="3207927" cy="18549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Rectangle 5">
            <a:extLst>
              <a:ext uri="{FF2B5EF4-FFF2-40B4-BE49-F238E27FC236}">
                <a16:creationId xmlns:a16="http://schemas.microsoft.com/office/drawing/2014/main" id="{9B5B9D69-FFF5-ED54-EF40-32401EC1B48F}"/>
              </a:ext>
            </a:extLst>
          </p:cNvPr>
          <p:cNvSpPr/>
          <p:nvPr/>
        </p:nvSpPr>
        <p:spPr>
          <a:xfrm>
            <a:off x="4059662" y="4447634"/>
            <a:ext cx="3487220" cy="18309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6C4A3FD-0B60-02D6-C6C7-29CF12B6B4EB}"/>
              </a:ext>
            </a:extLst>
          </p:cNvPr>
          <p:cNvSpPr/>
          <p:nvPr/>
        </p:nvSpPr>
        <p:spPr>
          <a:xfrm>
            <a:off x="4071538" y="5365482"/>
            <a:ext cx="3463466" cy="197058"/>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622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38621A-5BDC-00E6-5DA5-2BAAF22F64FA}"/>
              </a:ext>
            </a:extLst>
          </p:cNvPr>
          <p:cNvPicPr>
            <a:picLocks noChangeAspect="1"/>
          </p:cNvPicPr>
          <p:nvPr/>
        </p:nvPicPr>
        <p:blipFill>
          <a:blip r:embed="rId2"/>
          <a:stretch>
            <a:fillRect/>
          </a:stretch>
        </p:blipFill>
        <p:spPr>
          <a:xfrm>
            <a:off x="2354481" y="471797"/>
            <a:ext cx="3037036" cy="5890566"/>
          </a:xfrm>
          <a:prstGeom prst="rect">
            <a:avLst/>
          </a:prstGeom>
        </p:spPr>
      </p:pic>
      <p:pic>
        <p:nvPicPr>
          <p:cNvPr id="9" name="Picture 8">
            <a:extLst>
              <a:ext uri="{FF2B5EF4-FFF2-40B4-BE49-F238E27FC236}">
                <a16:creationId xmlns:a16="http://schemas.microsoft.com/office/drawing/2014/main" id="{D67072D2-EA85-C238-1D16-6EAF501CAF4B}"/>
              </a:ext>
            </a:extLst>
          </p:cNvPr>
          <p:cNvPicPr>
            <a:picLocks noChangeAspect="1"/>
          </p:cNvPicPr>
          <p:nvPr/>
        </p:nvPicPr>
        <p:blipFill>
          <a:blip r:embed="rId3"/>
          <a:stretch>
            <a:fillRect/>
          </a:stretch>
        </p:blipFill>
        <p:spPr>
          <a:xfrm>
            <a:off x="5464758" y="471797"/>
            <a:ext cx="3067030" cy="5890566"/>
          </a:xfrm>
          <a:prstGeom prst="rect">
            <a:avLst/>
          </a:prstGeom>
        </p:spPr>
      </p:pic>
      <p:grpSp>
        <p:nvGrpSpPr>
          <p:cNvPr id="10" name="Group 9">
            <a:extLst>
              <a:ext uri="{FF2B5EF4-FFF2-40B4-BE49-F238E27FC236}">
                <a16:creationId xmlns:a16="http://schemas.microsoft.com/office/drawing/2014/main" id="{1102D4B8-911F-BC4D-E8EF-77DB6C42664B}"/>
              </a:ext>
            </a:extLst>
          </p:cNvPr>
          <p:cNvGrpSpPr/>
          <p:nvPr/>
        </p:nvGrpSpPr>
        <p:grpSpPr>
          <a:xfrm>
            <a:off x="6514445" y="313576"/>
            <a:ext cx="5677555" cy="6220948"/>
            <a:chOff x="5613288" y="311119"/>
            <a:chExt cx="5790635" cy="6206321"/>
          </a:xfrm>
        </p:grpSpPr>
        <p:pic>
          <p:nvPicPr>
            <p:cNvPr id="11" name="Image2">
              <a:extLst>
                <a:ext uri="{FF2B5EF4-FFF2-40B4-BE49-F238E27FC236}">
                  <a16:creationId xmlns:a16="http://schemas.microsoft.com/office/drawing/2014/main" id="{2D25A8FC-6298-DD1F-7552-01A9A36F38B1}"/>
                </a:ext>
              </a:extLst>
            </p:cNvPr>
            <p:cNvPicPr/>
            <p:nvPr/>
          </p:nvPicPr>
          <p:blipFill rotWithShape="1">
            <a:blip r:embed="rId4">
              <a:lum/>
              <a:alphaModFix/>
              <a:extLst>
                <a:ext uri="{BEBA8EAE-BF5A-486C-A8C5-ECC9F3942E4B}">
                  <a14:imgProps xmlns:a14="http://schemas.microsoft.com/office/drawing/2010/main">
                    <a14:imgLayer r:embed="rId5">
                      <a14:imgEffect>
                        <a14:saturation sat="200000"/>
                      </a14:imgEffect>
                    </a14:imgLayer>
                  </a14:imgProps>
                </a:ext>
              </a:extLst>
            </a:blip>
            <a:srcRect t="41922" r="6796" b="2547"/>
            <a:stretch/>
          </p:blipFill>
          <p:spPr>
            <a:xfrm>
              <a:off x="7700782" y="3936012"/>
              <a:ext cx="3703141" cy="2581428"/>
            </a:xfrm>
            <a:prstGeom prst="rect">
              <a:avLst/>
            </a:prstGeom>
          </p:spPr>
        </p:pic>
        <p:pic>
          <p:nvPicPr>
            <p:cNvPr id="12" name="Picture 11">
              <a:extLst>
                <a:ext uri="{FF2B5EF4-FFF2-40B4-BE49-F238E27FC236}">
                  <a16:creationId xmlns:a16="http://schemas.microsoft.com/office/drawing/2014/main" id="{9F005F54-88F7-FF74-52AB-9133793F61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Layer>
                  </a14:imgProps>
                </a:ext>
              </a:extLst>
            </a:blip>
            <a:srcRect t="11220"/>
            <a:stretch/>
          </p:blipFill>
          <p:spPr>
            <a:xfrm>
              <a:off x="10599457" y="3788676"/>
              <a:ext cx="666702" cy="294670"/>
            </a:xfrm>
            <a:prstGeom prst="rect">
              <a:avLst/>
            </a:prstGeom>
          </p:spPr>
        </p:pic>
        <p:grpSp>
          <p:nvGrpSpPr>
            <p:cNvPr id="13" name="Group 12">
              <a:extLst>
                <a:ext uri="{FF2B5EF4-FFF2-40B4-BE49-F238E27FC236}">
                  <a16:creationId xmlns:a16="http://schemas.microsoft.com/office/drawing/2014/main" id="{80E8BE33-74A7-EBA4-C1E0-73A1E0753D9C}"/>
                </a:ext>
              </a:extLst>
            </p:cNvPr>
            <p:cNvGrpSpPr/>
            <p:nvPr/>
          </p:nvGrpSpPr>
          <p:grpSpPr>
            <a:xfrm>
              <a:off x="5613288" y="311119"/>
              <a:ext cx="5699020" cy="4578244"/>
              <a:chOff x="5613288" y="311119"/>
              <a:chExt cx="5699020" cy="4578244"/>
            </a:xfrm>
          </p:grpSpPr>
          <p:pic>
            <p:nvPicPr>
              <p:cNvPr id="15" name="Image1">
                <a:extLst>
                  <a:ext uri="{FF2B5EF4-FFF2-40B4-BE49-F238E27FC236}">
                    <a16:creationId xmlns:a16="http://schemas.microsoft.com/office/drawing/2014/main" id="{838D8900-5E72-344A-9A6E-439DE0FB22FF}"/>
                  </a:ext>
                </a:extLst>
              </p:cNvPr>
              <p:cNvPicPr/>
              <p:nvPr/>
            </p:nvPicPr>
            <p:blipFill rotWithShape="1">
              <a:blip r:embed="rId8">
                <a:lum/>
                <a:alphaModFix/>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30976" t="41111" r="43753" b="-26792"/>
              <a:stretch/>
            </p:blipFill>
            <p:spPr>
              <a:xfrm>
                <a:off x="5613288" y="400905"/>
                <a:ext cx="5699020" cy="4488458"/>
              </a:xfrm>
              <a:prstGeom prst="rect">
                <a:avLst/>
              </a:prstGeom>
            </p:spPr>
          </p:pic>
          <p:pic>
            <p:nvPicPr>
              <p:cNvPr id="16" name="Picture 15">
                <a:extLst>
                  <a:ext uri="{FF2B5EF4-FFF2-40B4-BE49-F238E27FC236}">
                    <a16:creationId xmlns:a16="http://schemas.microsoft.com/office/drawing/2014/main" id="{9FBA7358-6304-EE53-E7D7-255294B539C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300000"/>
                        </a14:imgEffect>
                      </a14:imgLayer>
                    </a14:imgProps>
                  </a:ext>
                </a:extLst>
              </a:blip>
              <a:srcRect t="11220"/>
              <a:stretch/>
            </p:blipFill>
            <p:spPr>
              <a:xfrm>
                <a:off x="10628008" y="339634"/>
                <a:ext cx="609600" cy="269432"/>
              </a:xfrm>
              <a:prstGeom prst="rect">
                <a:avLst/>
              </a:prstGeom>
            </p:spPr>
          </p:pic>
          <p:pic>
            <p:nvPicPr>
              <p:cNvPr id="17" name="Picture 16">
                <a:extLst>
                  <a:ext uri="{FF2B5EF4-FFF2-40B4-BE49-F238E27FC236}">
                    <a16:creationId xmlns:a16="http://schemas.microsoft.com/office/drawing/2014/main" id="{D2BB1E67-4A73-F5C0-FA7E-EA744152E329}"/>
                  </a:ext>
                </a:extLst>
              </p:cNvPr>
              <p:cNvPicPr>
                <a:picLocks noChangeAspect="1"/>
              </p:cNvPicPr>
              <p:nvPr/>
            </p:nvPicPr>
            <p:blipFill>
              <a:blip r:embed="rId10">
                <a:duotone>
                  <a:prstClr val="black"/>
                  <a:schemeClr val="accent2">
                    <a:tint val="45000"/>
                    <a:satMod val="400000"/>
                  </a:schemeClr>
                </a:duotone>
              </a:blip>
              <a:stretch>
                <a:fillRect/>
              </a:stretch>
            </p:blipFill>
            <p:spPr>
              <a:xfrm>
                <a:off x="8047013" y="311119"/>
                <a:ext cx="793512" cy="315698"/>
              </a:xfrm>
              <a:prstGeom prst="rect">
                <a:avLst/>
              </a:prstGeom>
            </p:spPr>
          </p:pic>
        </p:grpSp>
        <p:pic>
          <p:nvPicPr>
            <p:cNvPr id="14" name="Picture 13">
              <a:extLst>
                <a:ext uri="{FF2B5EF4-FFF2-40B4-BE49-F238E27FC236}">
                  <a16:creationId xmlns:a16="http://schemas.microsoft.com/office/drawing/2014/main" id="{CE926A18-9A94-4436-DE14-1A1C4A9A45DE}"/>
                </a:ext>
              </a:extLst>
            </p:cNvPr>
            <p:cNvPicPr>
              <a:picLocks noChangeAspect="1"/>
            </p:cNvPicPr>
            <p:nvPr/>
          </p:nvPicPr>
          <p:blipFill>
            <a:blip r:embed="rId11">
              <a:duotone>
                <a:prstClr val="black"/>
                <a:schemeClr val="accent2">
                  <a:tint val="45000"/>
                  <a:satMod val="400000"/>
                </a:schemeClr>
              </a:duotone>
            </a:blip>
            <a:stretch>
              <a:fillRect/>
            </a:stretch>
          </p:blipFill>
          <p:spPr>
            <a:xfrm>
              <a:off x="8066311" y="3774114"/>
              <a:ext cx="793512" cy="317405"/>
            </a:xfrm>
            <a:prstGeom prst="rect">
              <a:avLst/>
            </a:prstGeom>
          </p:spPr>
        </p:pic>
      </p:grpSp>
      <p:sp>
        <p:nvSpPr>
          <p:cNvPr id="18" name="TextBox 17">
            <a:extLst>
              <a:ext uri="{FF2B5EF4-FFF2-40B4-BE49-F238E27FC236}">
                <a16:creationId xmlns:a16="http://schemas.microsoft.com/office/drawing/2014/main" id="{9D4D05A7-2D34-EA65-7728-7D807222BA35}"/>
              </a:ext>
            </a:extLst>
          </p:cNvPr>
          <p:cNvSpPr txBox="1"/>
          <p:nvPr/>
        </p:nvSpPr>
        <p:spPr>
          <a:xfrm>
            <a:off x="74187" y="2143"/>
            <a:ext cx="4149440" cy="369332"/>
          </a:xfrm>
          <a:prstGeom prst="rect">
            <a:avLst/>
          </a:prstGeom>
          <a:noFill/>
        </p:spPr>
        <p:txBody>
          <a:bodyPr wrap="square">
            <a:spAutoFit/>
          </a:bodyPr>
          <a:lstStyle/>
          <a:p>
            <a:r>
              <a:rPr lang="en-US" sz="1800" b="1" dirty="0">
                <a:solidFill>
                  <a:schemeClr val="accent1">
                    <a:lumMod val="75000"/>
                  </a:schemeClr>
                </a:solidFill>
                <a:latin typeface="Cambira"/>
                <a:cs typeface="Times New Roman" panose="02020603050405020304" pitchFamily="18" charset="0"/>
              </a:rPr>
              <a:t>Results:</a:t>
            </a:r>
            <a:endParaRPr lang="en-IN" dirty="0"/>
          </a:p>
        </p:txBody>
      </p:sp>
      <p:pic>
        <p:nvPicPr>
          <p:cNvPr id="8" name="Picture 7">
            <a:extLst>
              <a:ext uri="{FF2B5EF4-FFF2-40B4-BE49-F238E27FC236}">
                <a16:creationId xmlns:a16="http://schemas.microsoft.com/office/drawing/2014/main" id="{F964D239-3CFB-E97D-B5A9-BB2652457E8F}"/>
              </a:ext>
            </a:extLst>
          </p:cNvPr>
          <p:cNvPicPr>
            <a:picLocks noChangeAspect="1"/>
          </p:cNvPicPr>
          <p:nvPr/>
        </p:nvPicPr>
        <p:blipFill>
          <a:blip r:embed="rId12"/>
          <a:stretch>
            <a:fillRect/>
          </a:stretch>
        </p:blipFill>
        <p:spPr>
          <a:xfrm>
            <a:off x="16578" y="709138"/>
            <a:ext cx="2292656" cy="5557437"/>
          </a:xfrm>
          <a:prstGeom prst="rect">
            <a:avLst/>
          </a:prstGeom>
        </p:spPr>
      </p:pic>
    </p:spTree>
    <p:extLst>
      <p:ext uri="{BB962C8B-B14F-4D97-AF65-F5344CB8AC3E}">
        <p14:creationId xmlns:p14="http://schemas.microsoft.com/office/powerpoint/2010/main" val="1348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797AA2-3A80-50E0-7C65-37218898370B}"/>
              </a:ext>
            </a:extLst>
          </p:cNvPr>
          <p:cNvSpPr txBox="1">
            <a:spLocks noEditPoints="1"/>
          </p:cNvSpPr>
          <p:nvPr/>
        </p:nvSpPr>
        <p:spPr>
          <a:xfrm>
            <a:off x="8025435" y="2122111"/>
            <a:ext cx="4131252" cy="2816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endParaRPr lang="en-US" sz="1400" dirty="0">
              <a:latin typeface="Cambira"/>
              <a:cs typeface="Times New Roman" panose="02020603050405020304" pitchFamily="18" charset="0"/>
            </a:endParaRPr>
          </a:p>
        </p:txBody>
      </p:sp>
      <p:sp>
        <p:nvSpPr>
          <p:cNvPr id="9" name="Title 1">
            <a:extLst>
              <a:ext uri="{FF2B5EF4-FFF2-40B4-BE49-F238E27FC236}">
                <a16:creationId xmlns:a16="http://schemas.microsoft.com/office/drawing/2014/main" id="{3319A9DC-C9A6-2322-4148-E9B44B7D57D2}"/>
              </a:ext>
            </a:extLst>
          </p:cNvPr>
          <p:cNvSpPr txBox="1">
            <a:spLocks noEditPoints="1"/>
          </p:cNvSpPr>
          <p:nvPr/>
        </p:nvSpPr>
        <p:spPr>
          <a:xfrm>
            <a:off x="-1101636" y="29111"/>
            <a:ext cx="4131252" cy="2816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US" sz="1800" dirty="0">
                <a:latin typeface="Cambira"/>
                <a:cs typeface="Times New Roman" panose="02020603050405020304" pitchFamily="18" charset="0"/>
              </a:rPr>
              <a:t>Principal Workflow:</a:t>
            </a:r>
          </a:p>
        </p:txBody>
      </p:sp>
      <p:pic>
        <p:nvPicPr>
          <p:cNvPr id="3" name="Picture 2">
            <a:extLst>
              <a:ext uri="{FF2B5EF4-FFF2-40B4-BE49-F238E27FC236}">
                <a16:creationId xmlns:a16="http://schemas.microsoft.com/office/drawing/2014/main" id="{8C15E041-96F8-4EE8-017C-9A478261D5E8}"/>
              </a:ext>
            </a:extLst>
          </p:cNvPr>
          <p:cNvPicPr>
            <a:picLocks noChangeAspect="1"/>
          </p:cNvPicPr>
          <p:nvPr/>
        </p:nvPicPr>
        <p:blipFill rotWithShape="1">
          <a:blip r:embed="rId2"/>
          <a:srcRect l="1395" t="982"/>
          <a:stretch/>
        </p:blipFill>
        <p:spPr>
          <a:xfrm>
            <a:off x="1820254" y="598206"/>
            <a:ext cx="8054254" cy="6108030"/>
          </a:xfrm>
          <a:prstGeom prst="rect">
            <a:avLst/>
          </a:prstGeom>
        </p:spPr>
      </p:pic>
      <p:sp>
        <p:nvSpPr>
          <p:cNvPr id="31" name="TextBox 30">
            <a:extLst>
              <a:ext uri="{FF2B5EF4-FFF2-40B4-BE49-F238E27FC236}">
                <a16:creationId xmlns:a16="http://schemas.microsoft.com/office/drawing/2014/main" id="{1BBF12C0-4BF9-9406-DF91-3D415DE9D5C2}"/>
              </a:ext>
            </a:extLst>
          </p:cNvPr>
          <p:cNvSpPr txBox="1"/>
          <p:nvPr/>
        </p:nvSpPr>
        <p:spPr>
          <a:xfrm>
            <a:off x="-62249" y="169941"/>
            <a:ext cx="12254249" cy="367665"/>
          </a:xfrm>
          <a:prstGeom prst="rect">
            <a:avLst/>
          </a:prstGeom>
          <a:noFill/>
        </p:spPr>
        <p:txBody>
          <a:bodyPr wrap="square">
            <a:spAutoFit/>
          </a:bodyPr>
          <a:lstStyle/>
          <a:p>
            <a:pPr algn="just">
              <a:lnSpc>
                <a:spcPct val="200000"/>
              </a:lnSpc>
            </a:pPr>
            <a:r>
              <a:rPr lang="en-US" sz="1040" b="1" dirty="0">
                <a:solidFill>
                  <a:schemeClr val="tx2">
                    <a:lumMod val="75000"/>
                    <a:lumOff val="25000"/>
                  </a:schemeClr>
                </a:solidFill>
                <a:latin typeface="Cambira"/>
              </a:rPr>
              <a:t>In this study we are predicting optical properties of Fluorescent compound , such as Absorption and Emission maximum wavelengths and their Quantum yield and lifetime using Big data and Machine learning approaches</a:t>
            </a:r>
          </a:p>
        </p:txBody>
      </p:sp>
    </p:spTree>
    <p:extLst>
      <p:ext uri="{BB962C8B-B14F-4D97-AF65-F5344CB8AC3E}">
        <p14:creationId xmlns:p14="http://schemas.microsoft.com/office/powerpoint/2010/main" val="34161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94DD35A-57CA-2591-4FC8-3C6192416E52}"/>
              </a:ext>
            </a:extLst>
          </p:cNvPr>
          <p:cNvSpPr txBox="1"/>
          <p:nvPr/>
        </p:nvSpPr>
        <p:spPr>
          <a:xfrm>
            <a:off x="0" y="380169"/>
            <a:ext cx="12191999" cy="4495718"/>
          </a:xfrm>
          <a:prstGeom prst="rect">
            <a:avLst/>
          </a:prstGeom>
          <a:noFill/>
        </p:spPr>
        <p:txBody>
          <a:bodyPr wrap="square">
            <a:spAutoFit/>
          </a:bodyPr>
          <a:lstStyle/>
          <a:p>
            <a:pPr marL="171450" indent="-171450">
              <a:lnSpc>
                <a:spcPct val="150000"/>
              </a:lnSpc>
              <a:buFont typeface="Wingdings" panose="05000000000000000000" pitchFamily="2" charset="2"/>
              <a:buChar char="ü"/>
            </a:pPr>
            <a:r>
              <a:rPr lang="en-IN" sz="1200" b="1" dirty="0">
                <a:solidFill>
                  <a:schemeClr val="tx2"/>
                </a:solidFill>
                <a:latin typeface="Cambira"/>
                <a:ea typeface="Calibri" panose="020F0502020204030204" pitchFamily="34" charset="0"/>
                <a:cs typeface="Times New Roman" panose="02020603050405020304" pitchFamily="18" charset="0"/>
              </a:rPr>
              <a:t>Along with Classification model Regression model built successfully for </a:t>
            </a:r>
            <a:r>
              <a:rPr lang="en-US" sz="1200" b="1" dirty="0" err="1">
                <a:solidFill>
                  <a:schemeClr val="tx2"/>
                </a:solidFill>
                <a:latin typeface="Cambira"/>
                <a:ea typeface="Cambria" panose="02040503050406030204" pitchFamily="18" charset="0"/>
              </a:rPr>
              <a:t>λmax</a:t>
            </a:r>
            <a:r>
              <a:rPr lang="en-US" sz="1200" b="1" dirty="0">
                <a:solidFill>
                  <a:schemeClr val="tx2"/>
                </a:solidFill>
                <a:latin typeface="Cambira"/>
                <a:ea typeface="Cambria" panose="02040503050406030204" pitchFamily="18" charset="0"/>
              </a:rPr>
              <a:t>  predication (Lambda max: The wavelength at which a substance has its strongest photon absorption (highest point along the spectrum's y-axis) .</a:t>
            </a:r>
          </a:p>
          <a:p>
            <a:pPr marL="171450" indent="-171450">
              <a:lnSpc>
                <a:spcPct val="150000"/>
              </a:lnSpc>
              <a:buFont typeface="Wingdings" panose="05000000000000000000" pitchFamily="2" charset="2"/>
              <a:buChar char="ü"/>
            </a:pPr>
            <a:endParaRPr lang="en-US" sz="1200" b="1" dirty="0">
              <a:solidFill>
                <a:schemeClr val="tx2"/>
              </a:solidFill>
              <a:latin typeface="Cambira"/>
              <a:ea typeface="Cambria" panose="02040503050406030204" pitchFamily="18" charset="0"/>
            </a:endParaRPr>
          </a:p>
          <a:p>
            <a:pPr marL="171450" indent="-171450">
              <a:lnSpc>
                <a:spcPct val="150000"/>
              </a:lnSpc>
              <a:buFont typeface="Wingdings" panose="05000000000000000000" pitchFamily="2" charset="2"/>
              <a:buChar char="ü"/>
            </a:pPr>
            <a:r>
              <a:rPr lang="en-US" sz="1200" b="1" dirty="0">
                <a:solidFill>
                  <a:schemeClr val="tx2"/>
                </a:solidFill>
                <a:latin typeface="Cambira"/>
                <a:ea typeface="Cambria" panose="02040503050406030204" pitchFamily="18" charset="0"/>
              </a:rPr>
              <a:t>Regression algorithm  predicated </a:t>
            </a:r>
            <a:r>
              <a:rPr lang="en-US" sz="1200" b="1" dirty="0" err="1">
                <a:solidFill>
                  <a:schemeClr val="tx2"/>
                </a:solidFill>
                <a:latin typeface="Cambira"/>
                <a:ea typeface="Cambria" panose="02040503050406030204" pitchFamily="18" charset="0"/>
              </a:rPr>
              <a:t>λmax</a:t>
            </a:r>
            <a:r>
              <a:rPr lang="en-US" sz="1200" b="1" dirty="0">
                <a:solidFill>
                  <a:schemeClr val="tx2"/>
                </a:solidFill>
                <a:latin typeface="Cambira"/>
                <a:ea typeface="Cambria" panose="02040503050406030204" pitchFamily="18" charset="0"/>
              </a:rPr>
              <a:t> very close to actual values which is reported in initial dataset and compared actual vs predicated via different Graph analysis and methods along  with  </a:t>
            </a:r>
            <a:r>
              <a:rPr lang="en-US" sz="1200" b="1" i="0" dirty="0">
                <a:solidFill>
                  <a:schemeClr val="tx2"/>
                </a:solidFill>
                <a:latin typeface="Cambira"/>
                <a:ea typeface="Cambria" panose="02040503050406030204" pitchFamily="18" charset="0"/>
              </a:rPr>
              <a:t>Mean Squared Errors methods (mean squared error or mean squared deviation of an estimator measures the average of the squares of the errors—that is, the average squared difference between the estimated values and the actual value). </a:t>
            </a:r>
          </a:p>
          <a:p>
            <a:pPr>
              <a:lnSpc>
                <a:spcPct val="150000"/>
              </a:lnSpc>
            </a:pPr>
            <a:endParaRPr lang="en-US" sz="1200" b="1" i="0" dirty="0">
              <a:solidFill>
                <a:schemeClr val="tx2"/>
              </a:solidFill>
              <a:latin typeface="Cambira"/>
              <a:ea typeface="Cambria" panose="02040503050406030204" pitchFamily="18" charset="0"/>
            </a:endParaRPr>
          </a:p>
          <a:p>
            <a:pPr marL="171450" indent="-171450">
              <a:lnSpc>
                <a:spcPct val="150000"/>
              </a:lnSpc>
              <a:buFont typeface="Wingdings" panose="05000000000000000000" pitchFamily="2" charset="2"/>
              <a:buChar char="ü"/>
            </a:pPr>
            <a:r>
              <a:rPr lang="en-US" sz="1200" b="1" dirty="0">
                <a:solidFill>
                  <a:schemeClr val="tx2"/>
                </a:solidFill>
                <a:latin typeface="Cambira"/>
                <a:ea typeface="Cambria" panose="02040503050406030204" pitchFamily="18" charset="0"/>
              </a:rPr>
              <a:t>Ideal algorithm reported 90+ accuracy and regression analysis the. </a:t>
            </a:r>
            <a:r>
              <a:rPr lang="en-US" sz="1200" i="0" dirty="0">
                <a:solidFill>
                  <a:srgbClr val="202124"/>
                </a:solidFill>
                <a:effectLst/>
                <a:latin typeface="Cambira"/>
                <a:cs typeface="Times New Roman" panose="02020603050405020304" pitchFamily="18" charset="0"/>
              </a:rPr>
              <a:t>In current study range of accuracy of the model depending on validation study is as follows: </a:t>
            </a:r>
          </a:p>
          <a:p>
            <a:pPr marL="171450" indent="-171450">
              <a:lnSpc>
                <a:spcPct val="150000"/>
              </a:lnSpc>
              <a:buFont typeface="Wingdings" panose="05000000000000000000" pitchFamily="2" charset="2"/>
              <a:buChar char="ü"/>
            </a:pPr>
            <a:endParaRPr lang="en-US" sz="1200" b="1" dirty="0">
              <a:solidFill>
                <a:schemeClr val="tx2"/>
              </a:solidFill>
              <a:latin typeface="Cambira"/>
              <a:ea typeface="Cambria" panose="02040503050406030204" pitchFamily="18" charset="0"/>
            </a:endParaRPr>
          </a:p>
          <a:p>
            <a:pPr marL="171450" indent="-171450">
              <a:lnSpc>
                <a:spcPct val="150000"/>
              </a:lnSpc>
              <a:buFont typeface="Wingdings" panose="05000000000000000000" pitchFamily="2" charset="2"/>
              <a:buChar char="ü"/>
            </a:pPr>
            <a:r>
              <a:rPr lang="en-US" sz="1200" b="1" dirty="0">
                <a:solidFill>
                  <a:schemeClr val="tx2"/>
                </a:solidFill>
                <a:latin typeface="Cambira"/>
                <a:ea typeface="Cambria" panose="02040503050406030204" pitchFamily="18" charset="0"/>
              </a:rPr>
              <a:t>Classification algorithm -Accuracy Score</a:t>
            </a:r>
            <a:r>
              <a:rPr lang="en-US" sz="1200" dirty="0">
                <a:solidFill>
                  <a:schemeClr val="tx2"/>
                </a:solidFill>
                <a:latin typeface="Cambira"/>
                <a:ea typeface="Cambria" panose="02040503050406030204" pitchFamily="18" charset="0"/>
              </a:rPr>
              <a:t>: </a:t>
            </a:r>
            <a:r>
              <a:rPr lang="en-IN" sz="1200" dirty="0">
                <a:solidFill>
                  <a:schemeClr val="tx2"/>
                </a:solidFill>
                <a:latin typeface="Cambira"/>
                <a:ea typeface="Calibri" panose="020F0502020204030204" pitchFamily="34" charset="0"/>
                <a:cs typeface="Times New Roman" panose="02020603050405020304" pitchFamily="18" charset="0"/>
              </a:rPr>
              <a:t>Random forest </a:t>
            </a:r>
            <a:r>
              <a:rPr lang="en-IN" sz="1200" i="0" dirty="0">
                <a:solidFill>
                  <a:schemeClr val="tx2"/>
                </a:solidFill>
                <a:latin typeface="Cambira"/>
                <a:cs typeface="Times New Roman" panose="02020603050405020304" pitchFamily="18" charset="0"/>
              </a:rPr>
              <a:t>&gt;</a:t>
            </a:r>
            <a:r>
              <a:rPr lang="en-US" sz="1200" i="0" dirty="0">
                <a:solidFill>
                  <a:schemeClr val="tx2"/>
                </a:solidFill>
                <a:latin typeface="Cambira"/>
                <a:cs typeface="Times New Roman" panose="02020603050405020304" pitchFamily="18" charset="0"/>
              </a:rPr>
              <a:t> </a:t>
            </a:r>
            <a:r>
              <a:rPr lang="en-IN" sz="1200" i="0" dirty="0">
                <a:solidFill>
                  <a:schemeClr val="tx2"/>
                </a:solidFill>
                <a:latin typeface="Cambira"/>
                <a:cs typeface="Times New Roman" panose="02020603050405020304" pitchFamily="18" charset="0"/>
              </a:rPr>
              <a:t> Support Vector Machine &gt;</a:t>
            </a:r>
            <a:r>
              <a:rPr lang="en-IN" sz="1200" dirty="0">
                <a:solidFill>
                  <a:schemeClr val="tx2"/>
                </a:solidFill>
                <a:latin typeface="Cambira"/>
                <a:ea typeface="Calibri" panose="020F0502020204030204" pitchFamily="34" charset="0"/>
                <a:cs typeface="Times New Roman" panose="02020603050405020304" pitchFamily="18" charset="0"/>
              </a:rPr>
              <a:t>Logistics Regression</a:t>
            </a:r>
            <a:r>
              <a:rPr lang="en-IN" sz="1200" i="0" dirty="0">
                <a:solidFill>
                  <a:schemeClr val="tx2"/>
                </a:solidFill>
                <a:latin typeface="Cambira"/>
                <a:cs typeface="Times New Roman" panose="02020603050405020304" pitchFamily="18" charset="0"/>
              </a:rPr>
              <a:t> &gt;</a:t>
            </a:r>
            <a:r>
              <a:rPr lang="en-IN" sz="1200" dirty="0">
                <a:solidFill>
                  <a:schemeClr val="tx2"/>
                </a:solidFill>
                <a:latin typeface="Cambira"/>
                <a:ea typeface="Calibri" panose="020F0502020204030204" pitchFamily="34" charset="0"/>
                <a:cs typeface="Times New Roman" panose="02020603050405020304" pitchFamily="18" charset="0"/>
              </a:rPr>
              <a:t>LDA </a:t>
            </a:r>
            <a:r>
              <a:rPr lang="en-IN" sz="1200" i="0" dirty="0">
                <a:solidFill>
                  <a:schemeClr val="tx2"/>
                </a:solidFill>
                <a:latin typeface="Cambira"/>
                <a:cs typeface="Times New Roman" panose="02020603050405020304" pitchFamily="18" charset="0"/>
              </a:rPr>
              <a:t>&gt;Decision tress &gt;</a:t>
            </a:r>
            <a:r>
              <a:rPr lang="en-IN" sz="1200" dirty="0">
                <a:solidFill>
                  <a:schemeClr val="tx2"/>
                </a:solidFill>
                <a:latin typeface="Cambira"/>
                <a:ea typeface="Calibri" panose="020F0502020204030204" pitchFamily="34" charset="0"/>
                <a:cs typeface="Times New Roman" panose="02020603050405020304" pitchFamily="18" charset="0"/>
              </a:rPr>
              <a:t>K- Nearest Neighbour KNN </a:t>
            </a:r>
            <a:r>
              <a:rPr lang="en-IN" sz="1200" i="0" dirty="0">
                <a:solidFill>
                  <a:schemeClr val="tx2"/>
                </a:solidFill>
                <a:latin typeface="Cambira"/>
                <a:cs typeface="Times New Roman" panose="02020603050405020304" pitchFamily="18" charset="0"/>
              </a:rPr>
              <a:t>&gt; </a:t>
            </a:r>
            <a:r>
              <a:rPr lang="en-IN" sz="1200" dirty="0">
                <a:solidFill>
                  <a:schemeClr val="tx2"/>
                </a:solidFill>
                <a:latin typeface="Cambira"/>
                <a:cs typeface="Times New Roman" panose="02020603050405020304" pitchFamily="18" charset="0"/>
              </a:rPr>
              <a:t> Gaussian </a:t>
            </a:r>
            <a:r>
              <a:rPr lang="en-IN" sz="1200" dirty="0">
                <a:solidFill>
                  <a:schemeClr val="tx2"/>
                </a:solidFill>
                <a:latin typeface="Cambira"/>
                <a:ea typeface="Calibri" panose="020F0502020204030204" pitchFamily="34" charset="0"/>
                <a:cs typeface="Times New Roman" panose="02020603050405020304" pitchFamily="18" charset="0"/>
              </a:rPr>
              <a:t>Naïve Bayes.</a:t>
            </a:r>
          </a:p>
          <a:p>
            <a:pPr marL="171450" indent="-171450">
              <a:lnSpc>
                <a:spcPct val="150000"/>
              </a:lnSpc>
              <a:buFont typeface="Wingdings" panose="05000000000000000000" pitchFamily="2" charset="2"/>
              <a:buChar char="ü"/>
            </a:pPr>
            <a:endParaRPr lang="en-IN" sz="1200" dirty="0">
              <a:solidFill>
                <a:schemeClr val="tx2"/>
              </a:solidFill>
              <a:latin typeface="Cambira"/>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ü"/>
            </a:pPr>
            <a:r>
              <a:rPr lang="en-US" sz="1200" b="1" dirty="0">
                <a:solidFill>
                  <a:schemeClr val="tx2"/>
                </a:solidFill>
                <a:latin typeface="Cambira"/>
                <a:ea typeface="Cambria" panose="02040503050406030204" pitchFamily="18" charset="0"/>
              </a:rPr>
              <a:t>Classification algorithm -Matthews_corrcoef</a:t>
            </a:r>
            <a:r>
              <a:rPr lang="en-IN" sz="1200" dirty="0">
                <a:solidFill>
                  <a:schemeClr val="tx2"/>
                </a:solidFill>
                <a:latin typeface="Cambira"/>
                <a:ea typeface="Cambria" panose="02040503050406030204" pitchFamily="18" charset="0"/>
              </a:rPr>
              <a:t>:</a:t>
            </a:r>
            <a:r>
              <a:rPr lang="en-IN" sz="1200" dirty="0">
                <a:solidFill>
                  <a:schemeClr val="tx2"/>
                </a:solidFill>
                <a:latin typeface="Cambira"/>
                <a:ea typeface="Calibri" panose="020F0502020204030204" pitchFamily="34" charset="0"/>
                <a:cs typeface="Times New Roman" panose="02020603050405020304" pitchFamily="18" charset="0"/>
              </a:rPr>
              <a:t>Random forest </a:t>
            </a:r>
            <a:r>
              <a:rPr lang="en-IN" sz="1200" i="0" dirty="0">
                <a:solidFill>
                  <a:schemeClr val="tx2"/>
                </a:solidFill>
                <a:latin typeface="Cambira"/>
                <a:cs typeface="Times New Roman" panose="02020603050405020304" pitchFamily="18" charset="0"/>
              </a:rPr>
              <a:t>&gt;</a:t>
            </a:r>
            <a:r>
              <a:rPr lang="en-US" sz="1200" i="0" dirty="0">
                <a:solidFill>
                  <a:schemeClr val="tx2"/>
                </a:solidFill>
                <a:latin typeface="Cambira"/>
                <a:cs typeface="Times New Roman" panose="02020603050405020304" pitchFamily="18" charset="0"/>
              </a:rPr>
              <a:t> </a:t>
            </a:r>
            <a:r>
              <a:rPr lang="en-IN" sz="1200" i="0" dirty="0">
                <a:solidFill>
                  <a:schemeClr val="tx2"/>
                </a:solidFill>
                <a:latin typeface="Cambira"/>
                <a:cs typeface="Times New Roman" panose="02020603050405020304" pitchFamily="18" charset="0"/>
              </a:rPr>
              <a:t> Support Vector Machine &gt;</a:t>
            </a:r>
            <a:r>
              <a:rPr lang="en-IN" sz="1200" dirty="0">
                <a:solidFill>
                  <a:schemeClr val="tx2"/>
                </a:solidFill>
                <a:latin typeface="Cambira"/>
                <a:ea typeface="Calibri" panose="020F0502020204030204" pitchFamily="34" charset="0"/>
                <a:cs typeface="Times New Roman" panose="02020603050405020304" pitchFamily="18" charset="0"/>
              </a:rPr>
              <a:t>Logistics Regression</a:t>
            </a:r>
            <a:r>
              <a:rPr lang="en-IN" sz="1200" i="0" dirty="0">
                <a:solidFill>
                  <a:schemeClr val="tx2"/>
                </a:solidFill>
                <a:latin typeface="Cambira"/>
                <a:cs typeface="Times New Roman" panose="02020603050405020304" pitchFamily="18" charset="0"/>
              </a:rPr>
              <a:t> &gt;</a:t>
            </a:r>
            <a:r>
              <a:rPr lang="en-IN" sz="1200" dirty="0">
                <a:solidFill>
                  <a:schemeClr val="tx2"/>
                </a:solidFill>
                <a:latin typeface="Cambira"/>
                <a:ea typeface="Calibri" panose="020F0502020204030204" pitchFamily="34" charset="0"/>
                <a:cs typeface="Times New Roman" panose="02020603050405020304" pitchFamily="18" charset="0"/>
              </a:rPr>
              <a:t>LDA </a:t>
            </a:r>
            <a:r>
              <a:rPr lang="en-IN" sz="1200" i="0" dirty="0">
                <a:solidFill>
                  <a:schemeClr val="tx2"/>
                </a:solidFill>
                <a:latin typeface="Cambira"/>
                <a:cs typeface="Times New Roman" panose="02020603050405020304" pitchFamily="18" charset="0"/>
              </a:rPr>
              <a:t>&gt; Decision tress &gt;</a:t>
            </a:r>
            <a:r>
              <a:rPr lang="en-IN" sz="1200" dirty="0">
                <a:solidFill>
                  <a:schemeClr val="tx2"/>
                </a:solidFill>
                <a:latin typeface="Cambira"/>
                <a:ea typeface="Calibri" panose="020F0502020204030204" pitchFamily="34" charset="0"/>
                <a:cs typeface="Times New Roman" panose="02020603050405020304" pitchFamily="18" charset="0"/>
              </a:rPr>
              <a:t>K- Nearest Neighbour KNN </a:t>
            </a:r>
            <a:r>
              <a:rPr lang="en-IN" sz="1200" i="0" dirty="0">
                <a:solidFill>
                  <a:schemeClr val="tx2"/>
                </a:solidFill>
                <a:latin typeface="Cambira"/>
                <a:cs typeface="Times New Roman" panose="02020603050405020304" pitchFamily="18" charset="0"/>
              </a:rPr>
              <a:t>&gt; </a:t>
            </a:r>
            <a:r>
              <a:rPr lang="en-IN" sz="1200" dirty="0">
                <a:solidFill>
                  <a:schemeClr val="tx2"/>
                </a:solidFill>
                <a:latin typeface="Cambira"/>
                <a:cs typeface="Times New Roman" panose="02020603050405020304" pitchFamily="18" charset="0"/>
              </a:rPr>
              <a:t> Gaussian </a:t>
            </a:r>
            <a:r>
              <a:rPr lang="en-IN" sz="1200" dirty="0">
                <a:solidFill>
                  <a:schemeClr val="tx2"/>
                </a:solidFill>
                <a:latin typeface="Cambira"/>
                <a:ea typeface="Calibri" panose="020F0502020204030204" pitchFamily="34" charset="0"/>
                <a:cs typeface="Times New Roman" panose="02020603050405020304" pitchFamily="18" charset="0"/>
              </a:rPr>
              <a:t>Naïve Bayes.</a:t>
            </a:r>
          </a:p>
          <a:p>
            <a:pPr marL="171450" indent="-171450">
              <a:lnSpc>
                <a:spcPct val="150000"/>
              </a:lnSpc>
              <a:buFont typeface="Wingdings" panose="05000000000000000000" pitchFamily="2" charset="2"/>
              <a:buChar char="ü"/>
            </a:pPr>
            <a:endParaRPr lang="en-IN" sz="1200" dirty="0">
              <a:solidFill>
                <a:schemeClr val="tx2"/>
              </a:solidFill>
              <a:latin typeface="Cambira"/>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ü"/>
            </a:pPr>
            <a:r>
              <a:rPr lang="en-US" sz="1200" b="1" dirty="0">
                <a:solidFill>
                  <a:schemeClr val="tx2"/>
                </a:solidFill>
                <a:latin typeface="Cambira"/>
                <a:ea typeface="Cambria" panose="02040503050406030204" pitchFamily="18" charset="0"/>
              </a:rPr>
              <a:t>Regression algorithm (R</a:t>
            </a:r>
            <a:r>
              <a:rPr lang="en-US" sz="1200" b="1" baseline="30000" dirty="0">
                <a:solidFill>
                  <a:schemeClr val="tx2"/>
                </a:solidFill>
                <a:latin typeface="Cambira"/>
                <a:ea typeface="Cambria" panose="02040503050406030204" pitchFamily="18" charset="0"/>
              </a:rPr>
              <a:t>2</a:t>
            </a:r>
            <a:r>
              <a:rPr lang="en-US" sz="1200" b="1" dirty="0">
                <a:solidFill>
                  <a:schemeClr val="tx2"/>
                </a:solidFill>
                <a:latin typeface="Cambira"/>
                <a:ea typeface="Cambria" panose="02040503050406030204" pitchFamily="18" charset="0"/>
              </a:rPr>
              <a:t>)</a:t>
            </a:r>
            <a:r>
              <a:rPr lang="en-US" sz="1200" dirty="0">
                <a:solidFill>
                  <a:schemeClr val="tx2"/>
                </a:solidFill>
                <a:latin typeface="Cambira"/>
                <a:ea typeface="Cambria" panose="02040503050406030204" pitchFamily="18" charset="0"/>
              </a:rPr>
              <a:t>:</a:t>
            </a:r>
            <a:r>
              <a:rPr lang="en-IN" sz="1200" dirty="0">
                <a:solidFill>
                  <a:schemeClr val="tx2"/>
                </a:solidFill>
                <a:latin typeface="Cambira"/>
                <a:ea typeface="Calibri" panose="020F0502020204030204" pitchFamily="34" charset="0"/>
                <a:cs typeface="Times New Roman" panose="02020603050405020304" pitchFamily="18" charset="0"/>
              </a:rPr>
              <a:t>Random forest </a:t>
            </a:r>
            <a:r>
              <a:rPr lang="en-IN" sz="1200" i="0" dirty="0">
                <a:solidFill>
                  <a:schemeClr val="tx2"/>
                </a:solidFill>
                <a:latin typeface="Cambira"/>
                <a:cs typeface="Times New Roman" panose="02020603050405020304" pitchFamily="18" charset="0"/>
              </a:rPr>
              <a:t>&gt;</a:t>
            </a:r>
            <a:r>
              <a:rPr lang="en-US" sz="1200" i="0" dirty="0">
                <a:solidFill>
                  <a:schemeClr val="tx2"/>
                </a:solidFill>
                <a:latin typeface="Cambira"/>
                <a:cs typeface="Times New Roman" panose="02020603050405020304" pitchFamily="18" charset="0"/>
              </a:rPr>
              <a:t> </a:t>
            </a:r>
            <a:r>
              <a:rPr lang="en-IN" sz="1200" i="0" dirty="0">
                <a:solidFill>
                  <a:schemeClr val="tx2"/>
                </a:solidFill>
                <a:latin typeface="Cambira"/>
                <a:cs typeface="Times New Roman" panose="02020603050405020304" pitchFamily="18" charset="0"/>
              </a:rPr>
              <a:t>Decision tress Regression &gt;</a:t>
            </a:r>
            <a:r>
              <a:rPr lang="en-IN" sz="1200" dirty="0">
                <a:solidFill>
                  <a:schemeClr val="tx2"/>
                </a:solidFill>
                <a:latin typeface="Cambira"/>
                <a:ea typeface="Calibri" panose="020F0502020204030204" pitchFamily="34" charset="0"/>
                <a:cs typeface="Times New Roman" panose="02020603050405020304" pitchFamily="18" charset="0"/>
              </a:rPr>
              <a:t> K- Nearest Neighbour KNN &gt; </a:t>
            </a:r>
            <a:r>
              <a:rPr lang="en-IN" sz="1200" i="0" dirty="0">
                <a:solidFill>
                  <a:schemeClr val="tx2"/>
                </a:solidFill>
                <a:latin typeface="Cambira"/>
                <a:cs typeface="Times New Roman" panose="02020603050405020304" pitchFamily="18" charset="0"/>
              </a:rPr>
              <a:t>Rigid Regression &gt; </a:t>
            </a:r>
            <a:r>
              <a:rPr lang="en-IN" sz="1200" dirty="0">
                <a:solidFill>
                  <a:schemeClr val="tx2"/>
                </a:solidFill>
                <a:latin typeface="Cambira"/>
                <a:ea typeface="Calibri" panose="020F0502020204030204" pitchFamily="34" charset="0"/>
                <a:cs typeface="Times New Roman" panose="02020603050405020304" pitchFamily="18" charset="0"/>
              </a:rPr>
              <a:t>Lasso Regression</a:t>
            </a:r>
            <a:r>
              <a:rPr lang="en-IN" sz="1200" i="0" dirty="0">
                <a:solidFill>
                  <a:schemeClr val="tx2"/>
                </a:solidFill>
                <a:latin typeface="Cambira"/>
                <a:cs typeface="Times New Roman" panose="02020603050405020304" pitchFamily="18" charset="0"/>
              </a:rPr>
              <a:t> &gt; </a:t>
            </a:r>
            <a:r>
              <a:rPr lang="en-IN" sz="1200" i="0" dirty="0" err="1">
                <a:solidFill>
                  <a:schemeClr val="tx2"/>
                </a:solidFill>
                <a:latin typeface="Cambira"/>
                <a:cs typeface="Times New Roman" panose="02020603050405020304" pitchFamily="18" charset="0"/>
              </a:rPr>
              <a:t>ElasticNet</a:t>
            </a:r>
            <a:r>
              <a:rPr lang="en-IN" sz="1200" i="0" dirty="0">
                <a:solidFill>
                  <a:schemeClr val="tx2"/>
                </a:solidFill>
                <a:latin typeface="Cambira"/>
                <a:cs typeface="Times New Roman" panose="02020603050405020304" pitchFamily="18" charset="0"/>
              </a:rPr>
              <a:t> Regression&gt;Support Vector Machine-SVM.</a:t>
            </a:r>
          </a:p>
          <a:p>
            <a:pPr marL="171450" indent="-171450">
              <a:lnSpc>
                <a:spcPct val="150000"/>
              </a:lnSpc>
              <a:buFont typeface="Wingdings" panose="05000000000000000000" pitchFamily="2" charset="2"/>
              <a:buChar char="ü"/>
            </a:pPr>
            <a:endParaRPr lang="en-IN" sz="1200" b="1" dirty="0">
              <a:solidFill>
                <a:schemeClr val="tx2"/>
              </a:solidFill>
              <a:latin typeface="Cambira"/>
              <a:ea typeface="Calibri" panose="020F0502020204030204" pitchFamily="34" charset="0"/>
              <a:cs typeface="Times New Roman" panose="02020603050405020304" pitchFamily="18" charset="0"/>
            </a:endParaRPr>
          </a:p>
          <a:p>
            <a:pPr marL="171450" indent="-171450">
              <a:lnSpc>
                <a:spcPct val="150000"/>
              </a:lnSpc>
              <a:buFont typeface="Wingdings" panose="05000000000000000000" pitchFamily="2" charset="2"/>
              <a:buChar char="ü"/>
            </a:pPr>
            <a:r>
              <a:rPr lang="en-US" sz="1200" b="1" i="0" dirty="0">
                <a:solidFill>
                  <a:schemeClr val="tx2"/>
                </a:solidFill>
                <a:latin typeface="Cambira"/>
                <a:ea typeface="Cambria" panose="02040503050406030204" pitchFamily="18" charset="0"/>
              </a:rPr>
              <a:t>MSE (Mean Squared Error):</a:t>
            </a:r>
            <a:r>
              <a:rPr lang="en-IN" sz="1200" b="1" i="0" dirty="0">
                <a:solidFill>
                  <a:schemeClr val="tx2"/>
                </a:solidFill>
                <a:latin typeface="Cambira"/>
                <a:cs typeface="Times New Roman" panose="02020603050405020304" pitchFamily="18" charset="0"/>
              </a:rPr>
              <a:t> </a:t>
            </a:r>
            <a:r>
              <a:rPr lang="en-IN" sz="1200" i="0" dirty="0">
                <a:solidFill>
                  <a:schemeClr val="tx2"/>
                </a:solidFill>
                <a:latin typeface="Cambira"/>
                <a:cs typeface="Times New Roman" panose="02020603050405020304" pitchFamily="18" charset="0"/>
              </a:rPr>
              <a:t>Support Vector Machine-SVM &gt; </a:t>
            </a:r>
            <a:r>
              <a:rPr lang="en-IN" sz="1200" i="0" dirty="0" err="1">
                <a:solidFill>
                  <a:schemeClr val="tx2"/>
                </a:solidFill>
                <a:latin typeface="Cambira"/>
                <a:cs typeface="Times New Roman" panose="02020603050405020304" pitchFamily="18" charset="0"/>
              </a:rPr>
              <a:t>ElasticNet</a:t>
            </a:r>
            <a:r>
              <a:rPr lang="en-IN" sz="1200" i="0" dirty="0">
                <a:solidFill>
                  <a:schemeClr val="tx2"/>
                </a:solidFill>
                <a:latin typeface="Cambira"/>
                <a:cs typeface="Times New Roman" panose="02020603050405020304" pitchFamily="18" charset="0"/>
              </a:rPr>
              <a:t> Regression&gt;</a:t>
            </a:r>
            <a:r>
              <a:rPr lang="en-IN" sz="1200" dirty="0">
                <a:solidFill>
                  <a:schemeClr val="tx2"/>
                </a:solidFill>
                <a:latin typeface="Cambira"/>
                <a:ea typeface="Calibri" panose="020F0502020204030204" pitchFamily="34" charset="0"/>
                <a:cs typeface="Times New Roman" panose="02020603050405020304" pitchFamily="18" charset="0"/>
              </a:rPr>
              <a:t> Lasso Regression&gt;</a:t>
            </a:r>
            <a:r>
              <a:rPr lang="en-IN" sz="1200" i="0" dirty="0">
                <a:solidFill>
                  <a:schemeClr val="tx2"/>
                </a:solidFill>
                <a:latin typeface="Cambira"/>
                <a:cs typeface="Times New Roman" panose="02020603050405020304" pitchFamily="18" charset="0"/>
              </a:rPr>
              <a:t> Rigid Regression&gt;</a:t>
            </a:r>
            <a:r>
              <a:rPr lang="en-IN" sz="1200" dirty="0">
                <a:solidFill>
                  <a:schemeClr val="tx2"/>
                </a:solidFill>
                <a:latin typeface="Cambira"/>
                <a:ea typeface="Calibri" panose="020F0502020204030204" pitchFamily="34" charset="0"/>
                <a:cs typeface="Times New Roman" panose="02020603050405020304" pitchFamily="18" charset="0"/>
              </a:rPr>
              <a:t> K- Nearest Neighbour KNN &gt;</a:t>
            </a:r>
            <a:r>
              <a:rPr lang="en-IN" sz="1200" i="0" dirty="0">
                <a:solidFill>
                  <a:schemeClr val="tx2"/>
                </a:solidFill>
                <a:latin typeface="Cambira"/>
                <a:cs typeface="Times New Roman" panose="02020603050405020304" pitchFamily="18" charset="0"/>
              </a:rPr>
              <a:t> Decision tress Regression&gt;</a:t>
            </a:r>
            <a:r>
              <a:rPr lang="en-IN" sz="1200" dirty="0">
                <a:solidFill>
                  <a:schemeClr val="tx2"/>
                </a:solidFill>
                <a:latin typeface="Cambira"/>
                <a:ea typeface="Calibri" panose="020F0502020204030204" pitchFamily="34" charset="0"/>
                <a:cs typeface="Times New Roman" panose="02020603050405020304" pitchFamily="18" charset="0"/>
              </a:rPr>
              <a:t> Random forest </a:t>
            </a:r>
          </a:p>
        </p:txBody>
      </p:sp>
      <p:sp>
        <p:nvSpPr>
          <p:cNvPr id="15" name="TextBox 14">
            <a:extLst>
              <a:ext uri="{FF2B5EF4-FFF2-40B4-BE49-F238E27FC236}">
                <a16:creationId xmlns:a16="http://schemas.microsoft.com/office/drawing/2014/main" id="{05A70C8D-C99E-53D5-B7A1-B73434AD783A}"/>
              </a:ext>
            </a:extLst>
          </p:cNvPr>
          <p:cNvSpPr txBox="1"/>
          <p:nvPr/>
        </p:nvSpPr>
        <p:spPr>
          <a:xfrm>
            <a:off x="93618" y="10837"/>
            <a:ext cx="6109062" cy="369332"/>
          </a:xfrm>
          <a:prstGeom prst="rect">
            <a:avLst/>
          </a:prstGeom>
          <a:noFill/>
        </p:spPr>
        <p:txBody>
          <a:bodyPr wrap="square">
            <a:spAutoFit/>
          </a:bodyPr>
          <a:lstStyle/>
          <a:p>
            <a:r>
              <a:rPr lang="en-US" sz="1800" b="1" dirty="0">
                <a:solidFill>
                  <a:schemeClr val="accent1">
                    <a:lumMod val="75000"/>
                  </a:schemeClr>
                </a:solidFill>
                <a:latin typeface="Cambira"/>
                <a:cs typeface="Times New Roman" panose="02020603050405020304" pitchFamily="18" charset="0"/>
              </a:rPr>
              <a:t>Conclusion:</a:t>
            </a:r>
            <a:endParaRPr lang="en-IN" b="1" dirty="0">
              <a:solidFill>
                <a:schemeClr val="accent1">
                  <a:lumMod val="75000"/>
                </a:schemeClr>
              </a:solidFill>
              <a:latin typeface="Cambira"/>
            </a:endParaRPr>
          </a:p>
        </p:txBody>
      </p:sp>
      <p:sp>
        <p:nvSpPr>
          <p:cNvPr id="18" name="TextBox 17">
            <a:extLst>
              <a:ext uri="{FF2B5EF4-FFF2-40B4-BE49-F238E27FC236}">
                <a16:creationId xmlns:a16="http://schemas.microsoft.com/office/drawing/2014/main" id="{F4E3FB18-5AEE-C21E-B873-6E1B0EA035EC}"/>
              </a:ext>
            </a:extLst>
          </p:cNvPr>
          <p:cNvSpPr txBox="1"/>
          <p:nvPr/>
        </p:nvSpPr>
        <p:spPr>
          <a:xfrm>
            <a:off x="-2" y="5058051"/>
            <a:ext cx="12192001" cy="1452064"/>
          </a:xfrm>
          <a:prstGeom prst="rect">
            <a:avLst/>
          </a:prstGeom>
          <a:noFill/>
        </p:spPr>
        <p:txBody>
          <a:bodyPr wrap="square">
            <a:spAutoFit/>
          </a:bodyPr>
          <a:lstStyle/>
          <a:p>
            <a:r>
              <a:rPr lang="en-IN" sz="1400" b="1" dirty="0">
                <a:solidFill>
                  <a:schemeClr val="accent1">
                    <a:lumMod val="75000"/>
                  </a:schemeClr>
                </a:solidFill>
                <a:latin typeface="Cambira"/>
              </a:rPr>
              <a:t>Further Study:</a:t>
            </a:r>
          </a:p>
          <a:p>
            <a:pPr marL="342900" indent="-342900">
              <a:lnSpc>
                <a:spcPct val="200000"/>
              </a:lnSpc>
              <a:buFont typeface="+mj-lt"/>
              <a:buAutoNum type="arabicPeriod"/>
            </a:pPr>
            <a:r>
              <a:rPr lang="en-IN" sz="1300" b="1" dirty="0">
                <a:solidFill>
                  <a:schemeClr val="tx2"/>
                </a:solidFill>
                <a:latin typeface="Cambira"/>
              </a:rPr>
              <a:t>Improvising </a:t>
            </a:r>
            <a:r>
              <a:rPr lang="en-US" sz="1300" b="1" i="0" dirty="0">
                <a:solidFill>
                  <a:schemeClr val="tx2"/>
                </a:solidFill>
                <a:effectLst/>
                <a:latin typeface="Cambira"/>
              </a:rPr>
              <a:t>Cost function for more accurate analysis </a:t>
            </a:r>
            <a:r>
              <a:rPr lang="en-US" sz="1300" i="0" dirty="0">
                <a:solidFill>
                  <a:schemeClr val="tx2"/>
                </a:solidFill>
                <a:effectLst/>
                <a:latin typeface="Cambira"/>
              </a:rPr>
              <a:t>: Cost Function measures the performance of a machine learning model for given data. Specially for Emission Max  Cost function quantifies the error between predicted and expected values and present that error in the form of a single real number. </a:t>
            </a:r>
          </a:p>
          <a:p>
            <a:pPr marL="342900" indent="-342900">
              <a:lnSpc>
                <a:spcPct val="200000"/>
              </a:lnSpc>
              <a:buFont typeface="+mj-lt"/>
              <a:buAutoNum type="arabicPeriod"/>
            </a:pPr>
            <a:r>
              <a:rPr lang="en-US" sz="1300" i="0" dirty="0">
                <a:solidFill>
                  <a:schemeClr val="tx2"/>
                </a:solidFill>
                <a:effectLst/>
                <a:latin typeface="Cambira"/>
              </a:rPr>
              <a:t>App Deployment for Fluorescent property predication.</a:t>
            </a:r>
          </a:p>
        </p:txBody>
      </p:sp>
    </p:spTree>
    <p:extLst>
      <p:ext uri="{BB962C8B-B14F-4D97-AF65-F5344CB8AC3E}">
        <p14:creationId xmlns:p14="http://schemas.microsoft.com/office/powerpoint/2010/main" val="28453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Box 209">
            <a:extLst>
              <a:ext uri="{FF2B5EF4-FFF2-40B4-BE49-F238E27FC236}">
                <a16:creationId xmlns:a16="http://schemas.microsoft.com/office/drawing/2014/main" id="{8D684D01-11FD-3FB8-0DA6-5577F5672943}"/>
              </a:ext>
            </a:extLst>
          </p:cNvPr>
          <p:cNvSpPr txBox="1"/>
          <p:nvPr/>
        </p:nvSpPr>
        <p:spPr>
          <a:xfrm>
            <a:off x="10117222" y="6533689"/>
            <a:ext cx="2145994" cy="261610"/>
          </a:xfrm>
          <a:prstGeom prst="rect">
            <a:avLst/>
          </a:prstGeom>
          <a:noFill/>
        </p:spPr>
        <p:txBody>
          <a:bodyPr wrap="square">
            <a:spAutoFit/>
          </a:bodyPr>
          <a:lstStyle/>
          <a:p>
            <a:r>
              <a:rPr lang="en-IN" sz="1100" dirty="0">
                <a:hlinkClick r:id="rId2"/>
              </a:rPr>
              <a:t>https://chemplot.streamlit.app/</a:t>
            </a:r>
            <a:r>
              <a:rPr lang="en-IN" sz="1100" dirty="0"/>
              <a:t>  </a:t>
            </a:r>
          </a:p>
        </p:txBody>
      </p:sp>
      <p:pic>
        <p:nvPicPr>
          <p:cNvPr id="215" name="Picture 214">
            <a:extLst>
              <a:ext uri="{FF2B5EF4-FFF2-40B4-BE49-F238E27FC236}">
                <a16:creationId xmlns:a16="http://schemas.microsoft.com/office/drawing/2014/main" id="{24B37095-8AD8-7542-CF4D-8225489536CE}"/>
              </a:ext>
            </a:extLst>
          </p:cNvPr>
          <p:cNvPicPr>
            <a:picLocks noChangeAspect="1"/>
          </p:cNvPicPr>
          <p:nvPr/>
        </p:nvPicPr>
        <p:blipFill rotWithShape="1">
          <a:blip r:embed="rId3"/>
          <a:srcRect l="1003" t="1" b="1686"/>
          <a:stretch/>
        </p:blipFill>
        <p:spPr>
          <a:xfrm>
            <a:off x="4068661" y="941272"/>
            <a:ext cx="7879297" cy="5484695"/>
          </a:xfrm>
          <a:prstGeom prst="rect">
            <a:avLst/>
          </a:prstGeom>
        </p:spPr>
      </p:pic>
      <p:sp>
        <p:nvSpPr>
          <p:cNvPr id="217" name="TextBox 216">
            <a:extLst>
              <a:ext uri="{FF2B5EF4-FFF2-40B4-BE49-F238E27FC236}">
                <a16:creationId xmlns:a16="http://schemas.microsoft.com/office/drawing/2014/main" id="{2FCE65CD-D8E9-AD51-2272-696055027D01}"/>
              </a:ext>
            </a:extLst>
          </p:cNvPr>
          <p:cNvSpPr txBox="1"/>
          <p:nvPr/>
        </p:nvSpPr>
        <p:spPr>
          <a:xfrm>
            <a:off x="134985" y="898076"/>
            <a:ext cx="3279334" cy="559653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500" i="0" dirty="0" err="1">
                <a:solidFill>
                  <a:schemeClr val="tx2"/>
                </a:solidFill>
                <a:effectLst/>
                <a:latin typeface="Cambira"/>
              </a:rPr>
              <a:t>Streamlit</a:t>
            </a:r>
            <a:r>
              <a:rPr lang="en-US" sz="1500" dirty="0">
                <a:solidFill>
                  <a:schemeClr val="tx2"/>
                </a:solidFill>
                <a:latin typeface="Cambira"/>
              </a:rPr>
              <a:t> </a:t>
            </a:r>
            <a:r>
              <a:rPr lang="en-US" sz="1500" b="0" i="0" dirty="0">
                <a:solidFill>
                  <a:schemeClr val="tx2"/>
                </a:solidFill>
                <a:effectLst/>
                <a:latin typeface="Cambira"/>
              </a:rPr>
              <a:t>is an open-source </a:t>
            </a:r>
            <a:r>
              <a:rPr lang="en-US" sz="1500" i="0" dirty="0">
                <a:solidFill>
                  <a:schemeClr val="tx2"/>
                </a:solidFill>
                <a:effectLst/>
                <a:latin typeface="Cambira"/>
              </a:rPr>
              <a:t>app</a:t>
            </a:r>
            <a:r>
              <a:rPr lang="en-US" sz="1500" b="0" i="0" dirty="0">
                <a:solidFill>
                  <a:schemeClr val="tx2"/>
                </a:solidFill>
                <a:effectLst/>
                <a:latin typeface="Cambira"/>
              </a:rPr>
              <a:t> framework for Machine Learning and Data Science </a:t>
            </a:r>
            <a:r>
              <a:rPr lang="en-US" sz="1500" dirty="0">
                <a:solidFill>
                  <a:schemeClr val="tx2"/>
                </a:solidFill>
                <a:latin typeface="Cambira"/>
              </a:rPr>
              <a:t>in Python language. It helps us create web apps for data science and machine learning in a short time. </a:t>
            </a:r>
          </a:p>
          <a:p>
            <a:pPr algn="just">
              <a:lnSpc>
                <a:spcPct val="150000"/>
              </a:lnSpc>
            </a:pPr>
            <a:endParaRPr lang="en-US" sz="1500" dirty="0">
              <a:solidFill>
                <a:schemeClr val="tx2"/>
              </a:solidFill>
              <a:latin typeface="Cambira"/>
            </a:endParaRPr>
          </a:p>
          <a:p>
            <a:pPr marL="285750" indent="-285750" algn="just">
              <a:lnSpc>
                <a:spcPct val="150000"/>
              </a:lnSpc>
              <a:buFont typeface="Arial" panose="020B0604020202020204" pitchFamily="34" charset="0"/>
              <a:buChar char="•"/>
            </a:pPr>
            <a:r>
              <a:rPr lang="en-US" sz="1500" dirty="0">
                <a:solidFill>
                  <a:schemeClr val="tx2"/>
                </a:solidFill>
                <a:latin typeface="Cambira"/>
              </a:rPr>
              <a:t>It is compatible with major Python libraries such as ; scikit-learn, </a:t>
            </a:r>
            <a:r>
              <a:rPr lang="en-US" sz="1500" dirty="0" err="1">
                <a:solidFill>
                  <a:schemeClr val="tx2"/>
                </a:solidFill>
                <a:latin typeface="Cambira"/>
              </a:rPr>
              <a:t>PyTorch</a:t>
            </a:r>
            <a:r>
              <a:rPr lang="en-US" sz="1500" dirty="0">
                <a:solidFill>
                  <a:schemeClr val="tx2"/>
                </a:solidFill>
                <a:latin typeface="Cambira"/>
              </a:rPr>
              <a:t>, </a:t>
            </a:r>
            <a:r>
              <a:rPr lang="en-US" sz="1500" dirty="0" err="1">
                <a:solidFill>
                  <a:schemeClr val="tx2"/>
                </a:solidFill>
                <a:latin typeface="Cambira"/>
              </a:rPr>
              <a:t>SymPy</a:t>
            </a:r>
            <a:r>
              <a:rPr lang="en-US" sz="1500" dirty="0">
                <a:solidFill>
                  <a:schemeClr val="tx2"/>
                </a:solidFill>
                <a:latin typeface="Cambira"/>
              </a:rPr>
              <a:t>, NumPy, pandas, Matplotlib etc.</a:t>
            </a:r>
          </a:p>
          <a:p>
            <a:pPr marL="285750" indent="-285750" algn="just">
              <a:lnSpc>
                <a:spcPct val="150000"/>
              </a:lnSpc>
              <a:buFont typeface="Arial" panose="020B0604020202020204" pitchFamily="34" charset="0"/>
              <a:buChar char="•"/>
            </a:pPr>
            <a:endParaRPr lang="en-US" sz="1500" b="1" dirty="0">
              <a:solidFill>
                <a:schemeClr val="tx2"/>
              </a:solidFill>
              <a:latin typeface="Cambira"/>
            </a:endParaRPr>
          </a:p>
          <a:p>
            <a:pPr marL="285750" indent="-285750" algn="just">
              <a:lnSpc>
                <a:spcPct val="150000"/>
              </a:lnSpc>
              <a:buFont typeface="Arial" panose="020B0604020202020204" pitchFamily="34" charset="0"/>
              <a:buChar char="•"/>
            </a:pPr>
            <a:r>
              <a:rPr lang="en-US" sz="1500" b="0" i="0" dirty="0" err="1">
                <a:solidFill>
                  <a:schemeClr val="tx2"/>
                </a:solidFill>
                <a:effectLst/>
                <a:latin typeface="Cambira"/>
              </a:rPr>
              <a:t>Streamlit</a:t>
            </a:r>
            <a:r>
              <a:rPr lang="en-US" sz="1500" dirty="0">
                <a:solidFill>
                  <a:schemeClr val="tx2"/>
                </a:solidFill>
                <a:latin typeface="Cambira"/>
              </a:rPr>
              <a:t> uses </a:t>
            </a:r>
            <a:r>
              <a:rPr lang="en-US" sz="1500" b="0" i="0" dirty="0">
                <a:solidFill>
                  <a:schemeClr val="tx2"/>
                </a:solidFill>
                <a:effectLst/>
                <a:latin typeface="Cambira"/>
              </a:rPr>
              <a:t>widgets are treated as variables. Data caching simplifies and speeds up computation pipelines. </a:t>
            </a:r>
            <a:endParaRPr lang="en-US" sz="1500" dirty="0">
              <a:solidFill>
                <a:schemeClr val="tx2"/>
              </a:solidFill>
              <a:latin typeface="Cambira"/>
            </a:endParaRPr>
          </a:p>
        </p:txBody>
      </p:sp>
      <p:sp>
        <p:nvSpPr>
          <p:cNvPr id="219" name="TextBox 218">
            <a:extLst>
              <a:ext uri="{FF2B5EF4-FFF2-40B4-BE49-F238E27FC236}">
                <a16:creationId xmlns:a16="http://schemas.microsoft.com/office/drawing/2014/main" id="{B8E59BAA-0617-86E5-D053-546C0D38151A}"/>
              </a:ext>
            </a:extLst>
          </p:cNvPr>
          <p:cNvSpPr txBox="1"/>
          <p:nvPr/>
        </p:nvSpPr>
        <p:spPr>
          <a:xfrm>
            <a:off x="4613705" y="62701"/>
            <a:ext cx="6230982" cy="369332"/>
          </a:xfrm>
          <a:prstGeom prst="rect">
            <a:avLst/>
          </a:prstGeom>
          <a:noFill/>
        </p:spPr>
        <p:txBody>
          <a:bodyPr wrap="square">
            <a:spAutoFit/>
          </a:bodyPr>
          <a:lstStyle/>
          <a:p>
            <a:r>
              <a:rPr lang="en-IN" b="1" dirty="0" err="1">
                <a:solidFill>
                  <a:schemeClr val="accent1">
                    <a:lumMod val="75000"/>
                  </a:schemeClr>
                </a:solidFill>
              </a:rPr>
              <a:t>Streamlit</a:t>
            </a:r>
            <a:r>
              <a:rPr lang="en-IN" b="1" dirty="0">
                <a:solidFill>
                  <a:schemeClr val="accent1">
                    <a:lumMod val="75000"/>
                  </a:schemeClr>
                </a:solidFill>
              </a:rPr>
              <a:t>: App Deployment </a:t>
            </a:r>
          </a:p>
        </p:txBody>
      </p:sp>
    </p:spTree>
    <p:extLst>
      <p:ext uri="{BB962C8B-B14F-4D97-AF65-F5344CB8AC3E}">
        <p14:creationId xmlns:p14="http://schemas.microsoft.com/office/powerpoint/2010/main" val="10397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586367-8476-4EFC-A939-AEF58DAC87F7}"/>
              </a:ext>
            </a:extLst>
          </p:cNvPr>
          <p:cNvSpPr txBox="1"/>
          <p:nvPr/>
        </p:nvSpPr>
        <p:spPr>
          <a:xfrm>
            <a:off x="9072284" y="6550223"/>
            <a:ext cx="3505200" cy="307777"/>
          </a:xfrm>
          <a:prstGeom prst="rect">
            <a:avLst/>
          </a:prstGeom>
          <a:noFill/>
        </p:spPr>
        <p:txBody>
          <a:bodyPr wrap="square">
            <a:spAutoFit/>
          </a:bodyPr>
          <a:lstStyle/>
          <a:p>
            <a:r>
              <a:rPr lang="en-IN" sz="700" dirty="0">
                <a:hlinkClick r:id="rId3"/>
              </a:rPr>
              <a:t>https://www.abcam.com/index.html?pageconfig=resource&amp;rid=14885</a:t>
            </a:r>
            <a:endParaRPr lang="en-IN" sz="700" dirty="0"/>
          </a:p>
          <a:p>
            <a:r>
              <a:rPr lang="en-IN" sz="700" dirty="0">
                <a:hlinkClick r:id="rId4"/>
              </a:rPr>
              <a:t>https://www.sciencedirect.com/topics/chemistry/fluorescence-lifetime</a:t>
            </a:r>
            <a:r>
              <a:rPr lang="en-IN" sz="700" dirty="0"/>
              <a:t>  </a:t>
            </a:r>
          </a:p>
        </p:txBody>
      </p:sp>
      <p:pic>
        <p:nvPicPr>
          <p:cNvPr id="16" name="Picture 15">
            <a:extLst>
              <a:ext uri="{FF2B5EF4-FFF2-40B4-BE49-F238E27FC236}">
                <a16:creationId xmlns:a16="http://schemas.microsoft.com/office/drawing/2014/main" id="{698BD9A7-5515-C93A-164F-C550F486030F}"/>
              </a:ext>
            </a:extLst>
          </p:cNvPr>
          <p:cNvPicPr>
            <a:picLocks noChangeAspect="1"/>
          </p:cNvPicPr>
          <p:nvPr/>
        </p:nvPicPr>
        <p:blipFill rotWithShape="1">
          <a:blip r:embed="rId5"/>
          <a:srcRect l="4536" r="4465" b="11433"/>
          <a:stretch/>
        </p:blipFill>
        <p:spPr>
          <a:xfrm>
            <a:off x="8892760" y="278817"/>
            <a:ext cx="3037800" cy="2635401"/>
          </a:xfrm>
          <a:prstGeom prst="rect">
            <a:avLst/>
          </a:prstGeom>
        </p:spPr>
      </p:pic>
      <p:sp>
        <p:nvSpPr>
          <p:cNvPr id="20" name="TextBox 19">
            <a:extLst>
              <a:ext uri="{FF2B5EF4-FFF2-40B4-BE49-F238E27FC236}">
                <a16:creationId xmlns:a16="http://schemas.microsoft.com/office/drawing/2014/main" id="{6763FF5D-4924-9F9D-5855-1F86A82DA5C8}"/>
              </a:ext>
            </a:extLst>
          </p:cNvPr>
          <p:cNvSpPr txBox="1"/>
          <p:nvPr/>
        </p:nvSpPr>
        <p:spPr>
          <a:xfrm>
            <a:off x="79465" y="109083"/>
            <a:ext cx="8868592" cy="1869743"/>
          </a:xfrm>
          <a:prstGeom prst="rect">
            <a:avLst/>
          </a:prstGeom>
          <a:noFill/>
        </p:spPr>
        <p:txBody>
          <a:bodyPr wrap="square">
            <a:spAutoFit/>
          </a:bodyPr>
          <a:lstStyle/>
          <a:p>
            <a:pPr algn="just">
              <a:lnSpc>
                <a:spcPct val="150000"/>
              </a:lnSpc>
            </a:pPr>
            <a:r>
              <a:rPr lang="en-IN" sz="1500" dirty="0">
                <a:latin typeface="Cambira"/>
              </a:rPr>
              <a:t>In this study we are predicting optical properties of Fluorescent  compound , such as </a:t>
            </a:r>
            <a:r>
              <a:rPr lang="en-IN" sz="1500" b="1" i="1" dirty="0">
                <a:latin typeface="Cambira"/>
              </a:rPr>
              <a:t>Absorption and Emission maximum wavelengths </a:t>
            </a:r>
            <a:r>
              <a:rPr lang="en-IN" sz="1500" dirty="0">
                <a:latin typeface="Cambira"/>
              </a:rPr>
              <a:t>and their Quantum yield and lifetime using </a:t>
            </a:r>
            <a:r>
              <a:rPr lang="en-US" sz="1500" dirty="0">
                <a:latin typeface="Cambira"/>
              </a:rPr>
              <a:t>Big data and Machine learning approaches for drug discovery.</a:t>
            </a:r>
          </a:p>
          <a:p>
            <a:pPr algn="just"/>
            <a:endParaRPr lang="en-US" sz="1600" b="0" i="0" dirty="0">
              <a:solidFill>
                <a:srgbClr val="040C28"/>
              </a:solidFill>
              <a:effectLst/>
              <a:latin typeface="Cambira"/>
            </a:endParaRPr>
          </a:p>
          <a:p>
            <a:pPr algn="just"/>
            <a:endParaRPr lang="en-US" sz="1600" dirty="0">
              <a:solidFill>
                <a:srgbClr val="040C28"/>
              </a:solidFill>
              <a:latin typeface="Cambira"/>
            </a:endParaRPr>
          </a:p>
          <a:p>
            <a:pPr algn="just"/>
            <a:endParaRPr lang="en-US" sz="1600" dirty="0">
              <a:solidFill>
                <a:srgbClr val="040C28"/>
              </a:solidFill>
              <a:latin typeface="Cambira"/>
            </a:endParaRPr>
          </a:p>
        </p:txBody>
      </p:sp>
      <p:pic>
        <p:nvPicPr>
          <p:cNvPr id="31" name="Picture 30">
            <a:extLst>
              <a:ext uri="{FF2B5EF4-FFF2-40B4-BE49-F238E27FC236}">
                <a16:creationId xmlns:a16="http://schemas.microsoft.com/office/drawing/2014/main" id="{8297F92B-ACD8-B06A-A832-A866C929DEA6}"/>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36449" y="1273985"/>
            <a:ext cx="6792692" cy="1481272"/>
          </a:xfrm>
          <a:prstGeom prst="rect">
            <a:avLst/>
          </a:prstGeom>
        </p:spPr>
      </p:pic>
      <p:sp>
        <p:nvSpPr>
          <p:cNvPr id="35" name="TextBox 34">
            <a:extLst>
              <a:ext uri="{FF2B5EF4-FFF2-40B4-BE49-F238E27FC236}">
                <a16:creationId xmlns:a16="http://schemas.microsoft.com/office/drawing/2014/main" id="{9AA2B3C6-12BA-C920-DE52-34E9EE76271B}"/>
              </a:ext>
            </a:extLst>
          </p:cNvPr>
          <p:cNvSpPr txBox="1"/>
          <p:nvPr/>
        </p:nvSpPr>
        <p:spPr>
          <a:xfrm>
            <a:off x="20973" y="3158187"/>
            <a:ext cx="8462550" cy="3381503"/>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US" sz="1600" b="1" dirty="0">
                <a:solidFill>
                  <a:schemeClr val="tx2">
                    <a:lumMod val="85000"/>
                    <a:lumOff val="15000"/>
                  </a:schemeClr>
                </a:solidFill>
                <a:latin typeface="Cambira"/>
                <a:ea typeface="Cambria" panose="02040503050406030204" pitchFamily="18" charset="0"/>
              </a:rPr>
              <a:t>λ </a:t>
            </a:r>
            <a:r>
              <a:rPr lang="en-US" sz="1600" b="1" baseline="-25000" dirty="0" err="1">
                <a:solidFill>
                  <a:schemeClr val="tx2">
                    <a:lumMod val="85000"/>
                    <a:lumOff val="15000"/>
                  </a:schemeClr>
                </a:solidFill>
                <a:latin typeface="Cambira"/>
                <a:ea typeface="Cambria" panose="02040503050406030204" pitchFamily="18" charset="0"/>
              </a:rPr>
              <a:t>abs,max</a:t>
            </a:r>
            <a:r>
              <a:rPr lang="en-US" sz="1600" baseline="-25000" dirty="0">
                <a:solidFill>
                  <a:schemeClr val="tx2">
                    <a:lumMod val="85000"/>
                    <a:lumOff val="15000"/>
                  </a:schemeClr>
                </a:solidFill>
                <a:latin typeface="Cambira"/>
                <a:ea typeface="Cambria" panose="02040503050406030204" pitchFamily="18" charset="0"/>
              </a:rPr>
              <a:t>  :</a:t>
            </a:r>
            <a:r>
              <a:rPr lang="en-US" sz="1400" dirty="0">
                <a:solidFill>
                  <a:schemeClr val="tx2">
                    <a:lumMod val="85000"/>
                    <a:lumOff val="15000"/>
                  </a:schemeClr>
                </a:solidFill>
                <a:latin typeface="Cambira"/>
                <a:ea typeface="Cambria" panose="02040503050406030204" pitchFamily="18" charset="0"/>
              </a:rPr>
              <a:t>(Lambda max: The wavelength at which a substance has its strongest photon absorption (highest point along the spectrum's y-axis). </a:t>
            </a:r>
            <a:endParaRPr lang="en-US" sz="1400" b="1" dirty="0">
              <a:solidFill>
                <a:schemeClr val="tx2">
                  <a:lumMod val="85000"/>
                  <a:lumOff val="15000"/>
                </a:schemeClr>
              </a:solidFill>
              <a:latin typeface="Cambira"/>
              <a:ea typeface="Cambria" panose="02040503050406030204" pitchFamily="18" charset="0"/>
            </a:endParaRPr>
          </a:p>
          <a:p>
            <a:pPr marL="285750" indent="-285750" algn="just">
              <a:lnSpc>
                <a:spcPct val="150000"/>
              </a:lnSpc>
              <a:buFont typeface="Wingdings" panose="05000000000000000000" pitchFamily="2" charset="2"/>
              <a:buChar char="ü"/>
            </a:pPr>
            <a:r>
              <a:rPr lang="en-US" sz="1600" b="1" dirty="0">
                <a:solidFill>
                  <a:schemeClr val="tx2">
                    <a:lumMod val="85000"/>
                    <a:lumOff val="15000"/>
                  </a:schemeClr>
                </a:solidFill>
                <a:latin typeface="Cambira"/>
                <a:ea typeface="Cambria" panose="02040503050406030204" pitchFamily="18" charset="0"/>
              </a:rPr>
              <a:t>λ </a:t>
            </a:r>
            <a:r>
              <a:rPr lang="en-US" sz="1600" b="1" baseline="-25000" dirty="0" err="1">
                <a:solidFill>
                  <a:schemeClr val="tx2">
                    <a:lumMod val="85000"/>
                    <a:lumOff val="15000"/>
                  </a:schemeClr>
                </a:solidFill>
                <a:latin typeface="Cambira"/>
                <a:ea typeface="Cambria" panose="02040503050406030204" pitchFamily="18" charset="0"/>
              </a:rPr>
              <a:t>emi,max</a:t>
            </a:r>
            <a:r>
              <a:rPr lang="en-US" sz="1600" b="1" baseline="-25000" dirty="0">
                <a:solidFill>
                  <a:schemeClr val="tx2">
                    <a:lumMod val="85000"/>
                    <a:lumOff val="15000"/>
                  </a:schemeClr>
                </a:solidFill>
                <a:latin typeface="Cambira"/>
                <a:ea typeface="Cambria" panose="02040503050406030204" pitchFamily="18" charset="0"/>
              </a:rPr>
              <a:t>: </a:t>
            </a:r>
            <a:r>
              <a:rPr lang="en-US" sz="1400" b="0" i="0" dirty="0">
                <a:solidFill>
                  <a:schemeClr val="tx2">
                    <a:lumMod val="85000"/>
                    <a:lumOff val="15000"/>
                  </a:schemeClr>
                </a:solidFill>
                <a:effectLst/>
                <a:latin typeface="Cambira"/>
              </a:rPr>
              <a:t>The emission spectrum of a chemical element or chemical compound is the spectrum of frequencies of electromagnetic radiation emitted due to an atom or molecule transitioning from a high energy state to a lower energy state.</a:t>
            </a:r>
            <a:endParaRPr lang="en-US" sz="1400" baseline="-25000" dirty="0">
              <a:solidFill>
                <a:schemeClr val="tx2">
                  <a:lumMod val="85000"/>
                  <a:lumOff val="15000"/>
                </a:schemeClr>
              </a:solidFill>
              <a:latin typeface="Cambira"/>
              <a:ea typeface="Cambria" panose="02040503050406030204" pitchFamily="18" charset="0"/>
            </a:endParaRPr>
          </a:p>
          <a:p>
            <a:pPr marL="285750" indent="-285750" algn="just">
              <a:lnSpc>
                <a:spcPct val="150000"/>
              </a:lnSpc>
              <a:buFont typeface="Wingdings" panose="05000000000000000000" pitchFamily="2" charset="2"/>
              <a:buChar char="ü"/>
            </a:pPr>
            <a:r>
              <a:rPr lang="en-US" sz="1400" b="1" dirty="0">
                <a:solidFill>
                  <a:schemeClr val="tx2">
                    <a:lumMod val="85000"/>
                    <a:lumOff val="15000"/>
                  </a:schemeClr>
                </a:solidFill>
                <a:latin typeface="Cambira"/>
                <a:ea typeface="Cambria" panose="02040503050406030204" pitchFamily="18" charset="0"/>
              </a:rPr>
              <a:t>Fluorescence lifetime </a:t>
            </a:r>
            <a:r>
              <a:rPr lang="el-GR" sz="1400" b="1" baseline="-25000" dirty="0">
                <a:solidFill>
                  <a:schemeClr val="tx2">
                    <a:lumMod val="85000"/>
                    <a:lumOff val="15000"/>
                  </a:schemeClr>
                </a:solidFill>
                <a:latin typeface="Cambira"/>
                <a:ea typeface="Cambria" panose="02040503050406030204" pitchFamily="18" charset="0"/>
              </a:rPr>
              <a:t>τ</a:t>
            </a:r>
            <a:r>
              <a:rPr lang="en-US" sz="1400" b="1" baseline="-25000" dirty="0">
                <a:solidFill>
                  <a:schemeClr val="tx2">
                    <a:lumMod val="85000"/>
                    <a:lumOff val="15000"/>
                  </a:schemeClr>
                </a:solidFill>
                <a:latin typeface="Cambira"/>
                <a:ea typeface="Cambria" panose="02040503050406030204" pitchFamily="18" charset="0"/>
              </a:rPr>
              <a:t>flu</a:t>
            </a:r>
            <a:r>
              <a:rPr lang="en-US" sz="1400" baseline="-25000" dirty="0">
                <a:solidFill>
                  <a:schemeClr val="tx2">
                    <a:lumMod val="85000"/>
                    <a:lumOff val="15000"/>
                  </a:schemeClr>
                </a:solidFill>
                <a:latin typeface="Cambira"/>
                <a:ea typeface="Cambria" panose="02040503050406030204" pitchFamily="18" charset="0"/>
              </a:rPr>
              <a:t>: </a:t>
            </a:r>
            <a:r>
              <a:rPr lang="en-US" sz="1400" b="0" i="0" dirty="0">
                <a:solidFill>
                  <a:schemeClr val="tx2">
                    <a:lumMod val="85000"/>
                    <a:lumOff val="15000"/>
                  </a:schemeClr>
                </a:solidFill>
                <a:effectLst/>
                <a:latin typeface="Cambira"/>
              </a:rPr>
              <a:t>Fluorescence lifetime (FLT) is the time a fluorophore spends in the excited state before emitting a photon and returning to the ground state. FLT can vary from picoseconds to hundreds of nanoseconds depending on the fluorophore.</a:t>
            </a:r>
            <a:endParaRPr lang="en-US" sz="1400" baseline="-25000" dirty="0">
              <a:solidFill>
                <a:schemeClr val="tx2">
                  <a:lumMod val="85000"/>
                  <a:lumOff val="15000"/>
                </a:schemeClr>
              </a:solidFill>
              <a:latin typeface="Cambira"/>
              <a:ea typeface="Cambria" panose="02040503050406030204" pitchFamily="18" charset="0"/>
            </a:endParaRPr>
          </a:p>
          <a:p>
            <a:pPr marL="285750" indent="-285750" algn="just">
              <a:lnSpc>
                <a:spcPct val="150000"/>
              </a:lnSpc>
              <a:buFont typeface="Wingdings" panose="05000000000000000000" pitchFamily="2" charset="2"/>
              <a:buChar char="ü"/>
            </a:pPr>
            <a:r>
              <a:rPr lang="en-IN" sz="1400" b="1" dirty="0">
                <a:solidFill>
                  <a:schemeClr val="tx2">
                    <a:lumMod val="85000"/>
                    <a:lumOff val="15000"/>
                  </a:schemeClr>
                </a:solidFill>
                <a:latin typeface="Cambira"/>
              </a:rPr>
              <a:t>Quantum yield </a:t>
            </a:r>
            <a:r>
              <a:rPr lang="el-GR" sz="1400" b="1" baseline="-25000" dirty="0">
                <a:solidFill>
                  <a:schemeClr val="tx2">
                    <a:lumMod val="85000"/>
                    <a:lumOff val="15000"/>
                  </a:schemeClr>
                </a:solidFill>
                <a:latin typeface="Cambira"/>
              </a:rPr>
              <a:t>Φ</a:t>
            </a:r>
            <a:r>
              <a:rPr lang="en-IN" sz="1400" b="1" baseline="-25000" dirty="0">
                <a:solidFill>
                  <a:schemeClr val="tx2">
                    <a:lumMod val="85000"/>
                    <a:lumOff val="15000"/>
                  </a:schemeClr>
                </a:solidFill>
                <a:latin typeface="Cambira"/>
              </a:rPr>
              <a:t>QY:</a:t>
            </a:r>
            <a:r>
              <a:rPr lang="en-IN" sz="1400" b="1" dirty="0">
                <a:solidFill>
                  <a:schemeClr val="tx2">
                    <a:lumMod val="85000"/>
                    <a:lumOff val="15000"/>
                  </a:schemeClr>
                </a:solidFill>
                <a:latin typeface="Cambira"/>
              </a:rPr>
              <a:t> </a:t>
            </a:r>
            <a:r>
              <a:rPr lang="en-US" sz="1400" dirty="0">
                <a:solidFill>
                  <a:schemeClr val="tx2">
                    <a:lumMod val="85000"/>
                    <a:lumOff val="15000"/>
                  </a:schemeClr>
                </a:solidFill>
                <a:latin typeface="Cambira"/>
                <a:ea typeface="Cambria" panose="02040503050406030204" pitchFamily="18" charset="0"/>
              </a:rPr>
              <a:t>The fluorescence quantum yield (ΦF) is the ratio of number of emitted photons (per time and volume unit) relative to the number of absorbed ones (ΦF⩽1)</a:t>
            </a:r>
          </a:p>
        </p:txBody>
      </p:sp>
      <p:grpSp>
        <p:nvGrpSpPr>
          <p:cNvPr id="10" name="Group 9">
            <a:extLst>
              <a:ext uri="{FF2B5EF4-FFF2-40B4-BE49-F238E27FC236}">
                <a16:creationId xmlns:a16="http://schemas.microsoft.com/office/drawing/2014/main" id="{BCDF880A-EB4C-7E0E-A399-33A00BDA6623}"/>
              </a:ext>
            </a:extLst>
          </p:cNvPr>
          <p:cNvGrpSpPr/>
          <p:nvPr/>
        </p:nvGrpSpPr>
        <p:grpSpPr>
          <a:xfrm>
            <a:off x="8483523" y="3158187"/>
            <a:ext cx="3611773" cy="3043133"/>
            <a:chOff x="8626366" y="3168720"/>
            <a:chExt cx="3611773" cy="3043133"/>
          </a:xfrm>
        </p:grpSpPr>
        <p:pic>
          <p:nvPicPr>
            <p:cNvPr id="46" name="Picture 45">
              <a:extLst>
                <a:ext uri="{FF2B5EF4-FFF2-40B4-BE49-F238E27FC236}">
                  <a16:creationId xmlns:a16="http://schemas.microsoft.com/office/drawing/2014/main" id="{05C4B83E-7AF9-52E6-BA32-5D557C2D7854}"/>
                </a:ext>
              </a:extLst>
            </p:cNvPr>
            <p:cNvPicPr>
              <a:picLocks noChangeAspect="1"/>
            </p:cNvPicPr>
            <p:nvPr/>
          </p:nvPicPr>
          <p:blipFill>
            <a:blip r:embed="rId8"/>
            <a:stretch>
              <a:fillRect/>
            </a:stretch>
          </p:blipFill>
          <p:spPr>
            <a:xfrm>
              <a:off x="8630198" y="4737197"/>
              <a:ext cx="3560708" cy="1474656"/>
            </a:xfrm>
            <a:prstGeom prst="rect">
              <a:avLst/>
            </a:prstGeom>
          </p:spPr>
        </p:pic>
        <p:pic>
          <p:nvPicPr>
            <p:cNvPr id="9" name="Picture 8">
              <a:extLst>
                <a:ext uri="{FF2B5EF4-FFF2-40B4-BE49-F238E27FC236}">
                  <a16:creationId xmlns:a16="http://schemas.microsoft.com/office/drawing/2014/main" id="{1BEF2FF6-B425-38D7-D69B-1161B5702A81}"/>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00000"/>
                      </a14:imgEffect>
                    </a14:imgLayer>
                  </a14:imgProps>
                </a:ext>
              </a:extLst>
            </a:blip>
            <a:srcRect l="4695" t="4943"/>
            <a:stretch/>
          </p:blipFill>
          <p:spPr>
            <a:xfrm>
              <a:off x="8626366" y="3168720"/>
              <a:ext cx="3611773" cy="1400017"/>
            </a:xfrm>
            <a:prstGeom prst="rect">
              <a:avLst/>
            </a:prstGeom>
          </p:spPr>
        </p:pic>
      </p:grpSp>
    </p:spTree>
    <p:extLst>
      <p:ext uri="{BB962C8B-B14F-4D97-AF65-F5344CB8AC3E}">
        <p14:creationId xmlns:p14="http://schemas.microsoft.com/office/powerpoint/2010/main" val="9015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noEditPoints="1"/>
          </p:cNvSpPr>
          <p:nvPr>
            <p:ph type="title"/>
          </p:nvPr>
        </p:nvSpPr>
        <p:spPr>
          <a:xfrm>
            <a:off x="8555560" y="480512"/>
            <a:ext cx="3234183" cy="281660"/>
          </a:xfrm>
        </p:spPr>
        <p:txBody>
          <a:bodyPr>
            <a:noAutofit/>
          </a:bodyPr>
          <a:lstStyle/>
          <a:p>
            <a:pPr algn="ctr"/>
            <a:r>
              <a:rPr lang="en-US" sz="1400" dirty="0">
                <a:latin typeface="Times New Roman" panose="02020603050405020304" pitchFamily="18" charset="0"/>
                <a:cs typeface="Times New Roman" panose="02020603050405020304" pitchFamily="18" charset="0"/>
              </a:rPr>
              <a:t>Data and Libraries used</a:t>
            </a:r>
          </a:p>
        </p:txBody>
      </p:sp>
      <p:sp>
        <p:nvSpPr>
          <p:cNvPr id="7" name="Title 1"/>
          <p:cNvSpPr txBox="1"/>
          <p:nvPr/>
        </p:nvSpPr>
        <p:spPr>
          <a:xfrm>
            <a:off x="361513" y="1533525"/>
            <a:ext cx="9601200" cy="4831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endParaRPr lang="en-US" sz="2400" dirty="0"/>
          </a:p>
        </p:txBody>
      </p:sp>
      <p:cxnSp>
        <p:nvCxnSpPr>
          <p:cNvPr id="126" name="Straight Connector 125"/>
          <p:cNvCxnSpPr/>
          <p:nvPr/>
        </p:nvCxnSpPr>
        <p:spPr>
          <a:xfrm>
            <a:off x="8165034" y="621342"/>
            <a:ext cx="0" cy="5555666"/>
          </a:xfrm>
          <a:prstGeom prst="line">
            <a:avLst/>
          </a:prstGeom>
          <a:ln w="15875">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50E7A9EE-F89E-BAE9-3C77-A77C4C881188}"/>
              </a:ext>
            </a:extLst>
          </p:cNvPr>
          <p:cNvPicPr>
            <a:picLocks noChangeAspect="1"/>
          </p:cNvPicPr>
          <p:nvPr/>
        </p:nvPicPr>
        <p:blipFill rotWithShape="1">
          <a:blip r:embed="rId3"/>
          <a:srcRect t="2478" r="413"/>
          <a:stretch/>
        </p:blipFill>
        <p:spPr>
          <a:xfrm>
            <a:off x="198771" y="1261160"/>
            <a:ext cx="7841341" cy="4656552"/>
          </a:xfrm>
          <a:prstGeom prst="rect">
            <a:avLst/>
          </a:prstGeom>
          <a:ln>
            <a:solidFill>
              <a:schemeClr val="accent1">
                <a:lumMod val="20000"/>
                <a:lumOff val="80000"/>
              </a:schemeClr>
            </a:solidFill>
          </a:ln>
        </p:spPr>
      </p:pic>
      <p:sp>
        <p:nvSpPr>
          <p:cNvPr id="3" name="Title 1">
            <a:extLst>
              <a:ext uri="{FF2B5EF4-FFF2-40B4-BE49-F238E27FC236}">
                <a16:creationId xmlns:a16="http://schemas.microsoft.com/office/drawing/2014/main" id="{B386FA11-C14B-305F-D421-A67B4176CECB}"/>
              </a:ext>
            </a:extLst>
          </p:cNvPr>
          <p:cNvSpPr txBox="1">
            <a:spLocks noEditPoints="1"/>
          </p:cNvSpPr>
          <p:nvPr/>
        </p:nvSpPr>
        <p:spPr>
          <a:xfrm>
            <a:off x="2509312" y="229504"/>
            <a:ext cx="3490891" cy="2816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Ongoing Study Workflow</a:t>
            </a:r>
          </a:p>
        </p:txBody>
      </p:sp>
      <p:sp>
        <p:nvSpPr>
          <p:cNvPr id="8" name="TextBox 7">
            <a:extLst>
              <a:ext uri="{FF2B5EF4-FFF2-40B4-BE49-F238E27FC236}">
                <a16:creationId xmlns:a16="http://schemas.microsoft.com/office/drawing/2014/main" id="{DDF47EDB-CB51-BA29-73AA-38EAA64A83A2}"/>
              </a:ext>
            </a:extLst>
          </p:cNvPr>
          <p:cNvSpPr txBox="1"/>
          <p:nvPr/>
        </p:nvSpPr>
        <p:spPr>
          <a:xfrm rot="21600000">
            <a:off x="8111593" y="3069677"/>
            <a:ext cx="3928834" cy="3000821"/>
          </a:xfrm>
          <a:prstGeom prst="rect">
            <a:avLst/>
          </a:prstGeom>
          <a:noFill/>
        </p:spPr>
        <p:txBody>
          <a:bodyPr wrap="square">
            <a:spAutoFit/>
          </a:bodyPr>
          <a:lstStyle/>
          <a:p>
            <a:pPr marL="285750" indent="-285750" algn="just">
              <a:buFont typeface="Arial" panose="020B0604020202020204" pitchFamily="34" charset="0"/>
              <a:buChar char="•"/>
            </a:pPr>
            <a:r>
              <a:rPr lang="en-IN" sz="900" b="1" dirty="0" err="1">
                <a:solidFill>
                  <a:srgbClr val="000000"/>
                </a:solidFill>
                <a:latin typeface="Cambira"/>
                <a:cs typeface="Times New Roman" panose="02020603050405020304" pitchFamily="18" charset="0"/>
              </a:rPr>
              <a:t>rdkit</a:t>
            </a:r>
            <a:r>
              <a:rPr lang="en-IN" sz="900" b="1" dirty="0">
                <a:solidFill>
                  <a:srgbClr val="000000"/>
                </a:solidFill>
                <a:latin typeface="Cambira"/>
                <a:cs typeface="Times New Roman" panose="02020603050405020304" pitchFamily="18" charset="0"/>
              </a:rPr>
              <a:t> Chem</a:t>
            </a:r>
            <a:r>
              <a:rPr lang="en-IN" sz="900" dirty="0">
                <a:solidFill>
                  <a:srgbClr val="000000"/>
                </a:solidFill>
                <a:latin typeface="Cambira"/>
                <a:cs typeface="Times New Roman" panose="02020603050405020304" pitchFamily="18" charset="0"/>
              </a:rPr>
              <a:t> :</a:t>
            </a:r>
            <a:r>
              <a:rPr lang="en-US" sz="900" dirty="0">
                <a:latin typeface="Cambira"/>
                <a:cs typeface="Times New Roman" panose="02020603050405020304" pitchFamily="18" charset="0"/>
              </a:rPr>
              <a:t> majority of chemical functionality (e.g., reading/writing molecules, substructure searching, molecular cleanup, etc.) </a:t>
            </a: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err="1">
                <a:solidFill>
                  <a:srgbClr val="000000"/>
                </a:solidFill>
                <a:latin typeface="Cambira"/>
                <a:cs typeface="Times New Roman" panose="02020603050405020304" pitchFamily="18" charset="0"/>
              </a:rPr>
              <a:t>rdkit</a:t>
            </a:r>
            <a:r>
              <a:rPr lang="en-IN" sz="900" b="1" dirty="0">
                <a:solidFill>
                  <a:srgbClr val="000000"/>
                </a:solidFill>
                <a:latin typeface="Cambira"/>
                <a:cs typeface="Times New Roman" panose="02020603050405020304" pitchFamily="18" charset="0"/>
              </a:rPr>
              <a:t> All chem</a:t>
            </a:r>
            <a:r>
              <a:rPr lang="en-IN" sz="900" dirty="0">
                <a:solidFill>
                  <a:srgbClr val="000000"/>
                </a:solidFill>
                <a:latin typeface="Cambira"/>
                <a:cs typeface="Times New Roman" panose="02020603050405020304" pitchFamily="18" charset="0"/>
              </a:rPr>
              <a:t>:</a:t>
            </a:r>
            <a:r>
              <a:rPr lang="en-US" sz="900" dirty="0">
                <a:latin typeface="Cambira"/>
                <a:cs typeface="Times New Roman" panose="02020603050405020304" pitchFamily="18" charset="0"/>
              </a:rPr>
              <a:t> More advanced, or less frequently used, functionality is considered in </a:t>
            </a:r>
            <a:r>
              <a:rPr lang="en-US" sz="900" dirty="0" err="1">
                <a:latin typeface="Cambira"/>
                <a:cs typeface="Times New Roman" panose="02020603050405020304" pitchFamily="18" charset="0"/>
              </a:rPr>
              <a:t>All.chem</a:t>
            </a:r>
            <a:r>
              <a:rPr lang="en-IN" sz="900" dirty="0">
                <a:latin typeface="Cambira"/>
                <a:cs typeface="Times New Roman" panose="02020603050405020304" pitchFamily="18" charset="0"/>
              </a:rPr>
              <a:t>.</a:t>
            </a:r>
          </a:p>
          <a:p>
            <a:pPr marL="285750" indent="-285750" algn="just">
              <a:buFont typeface="Arial" panose="020B0604020202020204" pitchFamily="34" charset="0"/>
              <a:buChar char="•"/>
            </a:pPr>
            <a:endParaRPr lang="en-IN" sz="900" dirty="0">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err="1">
                <a:latin typeface="Cambira"/>
                <a:cs typeface="Times New Roman" panose="02020603050405020304" pitchFamily="18" charset="0"/>
              </a:rPr>
              <a:t>DeepChem:</a:t>
            </a:r>
            <a:r>
              <a:rPr lang="en-IN" sz="900" b="0" dirty="0" err="1">
                <a:latin typeface="Cambira"/>
                <a:cs typeface="Times New Roman" panose="02020603050405020304" pitchFamily="18" charset="0"/>
              </a:rPr>
              <a:t>Aims</a:t>
            </a:r>
            <a:r>
              <a:rPr lang="en-IN" sz="900" b="0" dirty="0">
                <a:latin typeface="Cambira"/>
                <a:cs typeface="Times New Roman" panose="02020603050405020304" pitchFamily="18" charset="0"/>
              </a:rPr>
              <a:t> to provide a high quality open-source toolchain that democratizes the use of deep-learning in drug discovery, materials science, quantum chemistry, and biology.</a:t>
            </a:r>
          </a:p>
          <a:p>
            <a:pPr marL="285750" indent="-285750" algn="just">
              <a:buFont typeface="Arial" panose="020B0604020202020204" pitchFamily="34" charset="0"/>
              <a:buChar char="•"/>
            </a:pPr>
            <a:endParaRPr lang="en-IN" sz="900" b="0" dirty="0">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err="1">
                <a:solidFill>
                  <a:srgbClr val="000000"/>
                </a:solidFill>
                <a:latin typeface="Cambira"/>
                <a:cs typeface="Times New Roman" panose="02020603050405020304" pitchFamily="18" charset="0"/>
              </a:rPr>
              <a:t>Sklerntrain_test_split</a:t>
            </a:r>
            <a:r>
              <a:rPr lang="en-IN" sz="900" dirty="0">
                <a:solidFill>
                  <a:srgbClr val="000000"/>
                </a:solidFill>
                <a:latin typeface="Cambira"/>
                <a:cs typeface="Times New Roman" panose="02020603050405020304" pitchFamily="18" charset="0"/>
              </a:rPr>
              <a:t>: </a:t>
            </a:r>
            <a:r>
              <a:rPr lang="en-US" sz="900" i="0" dirty="0">
                <a:solidFill>
                  <a:srgbClr val="202124"/>
                </a:solidFill>
                <a:effectLst/>
                <a:latin typeface="Cambira"/>
                <a:cs typeface="Times New Roman" panose="02020603050405020304" pitchFamily="18" charset="0"/>
              </a:rPr>
              <a:t>The </a:t>
            </a:r>
            <a:r>
              <a:rPr lang="en-US" sz="900" i="0" dirty="0" err="1">
                <a:solidFill>
                  <a:srgbClr val="202124"/>
                </a:solidFill>
                <a:effectLst/>
                <a:latin typeface="Cambira"/>
                <a:cs typeface="Times New Roman" panose="02020603050405020304" pitchFamily="18" charset="0"/>
              </a:rPr>
              <a:t>Sklearn</a:t>
            </a:r>
            <a:r>
              <a:rPr lang="en-US" sz="900" i="0" dirty="0">
                <a:solidFill>
                  <a:srgbClr val="202124"/>
                </a:solidFill>
                <a:effectLst/>
                <a:latin typeface="Cambira"/>
                <a:cs typeface="Times New Roman" panose="02020603050405020304" pitchFamily="18" charset="0"/>
              </a:rPr>
              <a:t> </a:t>
            </a:r>
            <a:r>
              <a:rPr lang="en-US" sz="900" i="0" dirty="0" err="1">
                <a:solidFill>
                  <a:srgbClr val="202124"/>
                </a:solidFill>
                <a:effectLst/>
                <a:latin typeface="Cambira"/>
                <a:cs typeface="Times New Roman" panose="02020603050405020304" pitchFamily="18" charset="0"/>
              </a:rPr>
              <a:t>train_test_split</a:t>
            </a:r>
            <a:r>
              <a:rPr lang="en-US" sz="900" i="0" dirty="0">
                <a:solidFill>
                  <a:srgbClr val="202124"/>
                </a:solidFill>
                <a:effectLst/>
                <a:latin typeface="Cambira"/>
                <a:cs typeface="Times New Roman" panose="02020603050405020304" pitchFamily="18" charset="0"/>
              </a:rPr>
              <a:t> function helps us create our training data and test data</a:t>
            </a:r>
            <a:r>
              <a:rPr lang="en-US" sz="900" dirty="0">
                <a:solidFill>
                  <a:srgbClr val="202124"/>
                </a:solidFill>
                <a:latin typeface="Cambira"/>
                <a:cs typeface="Times New Roman" panose="02020603050405020304" pitchFamily="18" charset="0"/>
              </a:rPr>
              <a:t> </a:t>
            </a:r>
            <a:r>
              <a:rPr lang="en-US" sz="900" i="0" dirty="0">
                <a:solidFill>
                  <a:srgbClr val="202124"/>
                </a:solidFill>
                <a:effectLst/>
                <a:latin typeface="Cambira"/>
                <a:cs typeface="Times New Roman" panose="02020603050405020304" pitchFamily="18" charset="0"/>
              </a:rPr>
              <a:t>from the same original dataset</a:t>
            </a: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err="1">
                <a:solidFill>
                  <a:srgbClr val="000000"/>
                </a:solidFill>
                <a:latin typeface="Cambira"/>
                <a:cs typeface="Times New Roman" panose="02020603050405020304" pitchFamily="18" charset="0"/>
              </a:rPr>
              <a:t>Numpy</a:t>
            </a:r>
            <a:r>
              <a:rPr lang="en-IN" sz="900" dirty="0">
                <a:solidFill>
                  <a:srgbClr val="000000"/>
                </a:solidFill>
                <a:latin typeface="Cambira"/>
                <a:cs typeface="Times New Roman" panose="02020603050405020304" pitchFamily="18" charset="0"/>
              </a:rPr>
              <a:t> :</a:t>
            </a:r>
            <a:r>
              <a:rPr lang="en-US" sz="900" i="0" dirty="0">
                <a:solidFill>
                  <a:srgbClr val="202124"/>
                </a:solidFill>
                <a:effectLst/>
                <a:latin typeface="Cambira"/>
                <a:cs typeface="Times New Roman" panose="02020603050405020304" pitchFamily="18" charset="0"/>
              </a:rPr>
              <a:t> used to perform a wide variety of mathematical operations on arrays</a:t>
            </a: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a:solidFill>
                  <a:srgbClr val="000000"/>
                </a:solidFill>
                <a:latin typeface="Cambira"/>
                <a:cs typeface="Times New Roman" panose="02020603050405020304" pitchFamily="18" charset="0"/>
              </a:rPr>
              <a:t>Pandas</a:t>
            </a:r>
            <a:r>
              <a:rPr lang="en-IN" sz="900" dirty="0">
                <a:solidFill>
                  <a:srgbClr val="000000"/>
                </a:solidFill>
                <a:latin typeface="Cambira"/>
                <a:cs typeface="Times New Roman" panose="02020603050405020304" pitchFamily="18" charset="0"/>
              </a:rPr>
              <a:t>:</a:t>
            </a:r>
            <a:r>
              <a:rPr lang="en-US" sz="900" i="0" dirty="0">
                <a:solidFill>
                  <a:srgbClr val="202124"/>
                </a:solidFill>
                <a:effectLst/>
                <a:latin typeface="Cambira"/>
                <a:cs typeface="Times New Roman" panose="02020603050405020304" pitchFamily="18" charset="0"/>
              </a:rPr>
              <a:t> mainly used for data analysis and associated of tabular data in </a:t>
            </a:r>
            <a:r>
              <a:rPr lang="en-US" sz="900" i="0" dirty="0" err="1">
                <a:solidFill>
                  <a:srgbClr val="202124"/>
                </a:solidFill>
                <a:effectLst/>
                <a:latin typeface="Cambira"/>
                <a:cs typeface="Times New Roman" panose="02020603050405020304" pitchFamily="18" charset="0"/>
              </a:rPr>
              <a:t>DataFrames</a:t>
            </a: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endParaRPr lang="en-IN" sz="900" dirty="0">
              <a:solidFill>
                <a:srgbClr val="000000"/>
              </a:solidFill>
              <a:latin typeface="Cambira"/>
              <a:cs typeface="Times New Roman" panose="02020603050405020304" pitchFamily="18" charset="0"/>
            </a:endParaRPr>
          </a:p>
          <a:p>
            <a:pPr marL="285750" indent="-285750" algn="just">
              <a:buFont typeface="Arial" panose="020B0604020202020204" pitchFamily="34" charset="0"/>
              <a:buChar char="•"/>
            </a:pPr>
            <a:r>
              <a:rPr lang="en-IN" sz="900" b="1" dirty="0">
                <a:solidFill>
                  <a:srgbClr val="000000"/>
                </a:solidFill>
                <a:latin typeface="Cambira"/>
                <a:cs typeface="Times New Roman" panose="02020603050405020304" pitchFamily="18" charset="0"/>
              </a:rPr>
              <a:t>Matplotlib</a:t>
            </a:r>
            <a:r>
              <a:rPr lang="en-IN" sz="900" dirty="0">
                <a:solidFill>
                  <a:srgbClr val="000000"/>
                </a:solidFill>
                <a:latin typeface="Cambira"/>
                <a:cs typeface="Times New Roman" panose="02020603050405020304" pitchFamily="18" charset="0"/>
              </a:rPr>
              <a:t>:</a:t>
            </a:r>
            <a:r>
              <a:rPr lang="en-US" sz="900" i="0" dirty="0">
                <a:solidFill>
                  <a:srgbClr val="202124"/>
                </a:solidFill>
                <a:effectLst/>
                <a:latin typeface="Cambira"/>
                <a:cs typeface="Times New Roman" panose="02020603050405020304" pitchFamily="18" charset="0"/>
              </a:rPr>
              <a:t> Matplotlib is a cross-platform, data visualization and graphical plotting library for Python and its numerical extension NumPy.</a:t>
            </a:r>
            <a:endParaRPr lang="en-IN" sz="900" dirty="0">
              <a:solidFill>
                <a:srgbClr val="000000"/>
              </a:solidFill>
              <a:latin typeface="Cambira"/>
              <a:cs typeface="Times New Roman" panose="02020603050405020304" pitchFamily="18" charset="0"/>
            </a:endParaRPr>
          </a:p>
        </p:txBody>
      </p:sp>
      <p:pic>
        <p:nvPicPr>
          <p:cNvPr id="10" name="Picture 9">
            <a:extLst>
              <a:ext uri="{FF2B5EF4-FFF2-40B4-BE49-F238E27FC236}">
                <a16:creationId xmlns:a16="http://schemas.microsoft.com/office/drawing/2014/main" id="{43A4A616-8E80-E703-0AC1-ADD3723CCC37}"/>
              </a:ext>
            </a:extLst>
          </p:cNvPr>
          <p:cNvPicPr>
            <a:picLocks noChangeAspect="1"/>
          </p:cNvPicPr>
          <p:nvPr/>
        </p:nvPicPr>
        <p:blipFill rotWithShape="1">
          <a:blip r:embed="rId4"/>
          <a:srcRect r="602"/>
          <a:stretch/>
        </p:blipFill>
        <p:spPr>
          <a:xfrm>
            <a:off x="8258658" y="858321"/>
            <a:ext cx="3764845" cy="2104847"/>
          </a:xfrm>
          <a:prstGeom prst="rect">
            <a:avLst/>
          </a:prstGeom>
        </p:spPr>
      </p:pic>
      <p:pic>
        <p:nvPicPr>
          <p:cNvPr id="12" name="Picture 11">
            <a:extLst>
              <a:ext uri="{FF2B5EF4-FFF2-40B4-BE49-F238E27FC236}">
                <a16:creationId xmlns:a16="http://schemas.microsoft.com/office/drawing/2014/main" id="{8DAC93BA-6514-0804-BB6A-B7F6D2D34221}"/>
              </a:ext>
            </a:extLst>
          </p:cNvPr>
          <p:cNvPicPr>
            <a:picLocks noChangeAspect="1"/>
          </p:cNvPicPr>
          <p:nvPr/>
        </p:nvPicPr>
        <p:blipFill>
          <a:blip r:embed="rId5"/>
          <a:stretch>
            <a:fillRect/>
          </a:stretch>
        </p:blipFill>
        <p:spPr>
          <a:xfrm>
            <a:off x="4500018" y="1775095"/>
            <a:ext cx="333239" cy="239271"/>
          </a:xfrm>
          <a:prstGeom prst="rect">
            <a:avLst/>
          </a:prstGeom>
        </p:spPr>
      </p:pic>
      <p:sp>
        <p:nvSpPr>
          <p:cNvPr id="15" name="TextBox 14">
            <a:extLst>
              <a:ext uri="{FF2B5EF4-FFF2-40B4-BE49-F238E27FC236}">
                <a16:creationId xmlns:a16="http://schemas.microsoft.com/office/drawing/2014/main" id="{A52C15BB-48E0-7D15-1665-4AEC48DD0031}"/>
              </a:ext>
            </a:extLst>
          </p:cNvPr>
          <p:cNvSpPr txBox="1"/>
          <p:nvPr/>
        </p:nvSpPr>
        <p:spPr>
          <a:xfrm>
            <a:off x="4385616" y="1735913"/>
            <a:ext cx="577402" cy="276999"/>
          </a:xfrm>
          <a:prstGeom prst="rect">
            <a:avLst/>
          </a:prstGeom>
          <a:noFill/>
        </p:spPr>
        <p:txBody>
          <a:bodyPr wrap="none" rtlCol="0">
            <a:spAutoFit/>
          </a:bodyPr>
          <a:lstStyle/>
          <a:p>
            <a:r>
              <a:rPr lang="en-IN" sz="1200" b="1" dirty="0">
                <a:latin typeface="Cambira"/>
              </a:rPr>
              <a:t>15902</a:t>
            </a:r>
          </a:p>
        </p:txBody>
      </p:sp>
      <p:pic>
        <p:nvPicPr>
          <p:cNvPr id="22" name="Picture 21">
            <a:extLst>
              <a:ext uri="{FF2B5EF4-FFF2-40B4-BE49-F238E27FC236}">
                <a16:creationId xmlns:a16="http://schemas.microsoft.com/office/drawing/2014/main" id="{FF6CEFDA-1554-550A-906A-CC09BF981234}"/>
              </a:ext>
            </a:extLst>
          </p:cNvPr>
          <p:cNvPicPr>
            <a:picLocks noChangeAspect="1"/>
          </p:cNvPicPr>
          <p:nvPr/>
        </p:nvPicPr>
        <p:blipFill>
          <a:blip r:embed="rId6"/>
          <a:stretch>
            <a:fillRect/>
          </a:stretch>
        </p:blipFill>
        <p:spPr>
          <a:xfrm>
            <a:off x="4249224" y="1989608"/>
            <a:ext cx="528909" cy="228600"/>
          </a:xfrm>
          <a:prstGeom prst="rect">
            <a:avLst/>
          </a:prstGeom>
        </p:spPr>
      </p:pic>
      <p:sp>
        <p:nvSpPr>
          <p:cNvPr id="23" name="TextBox 22">
            <a:extLst>
              <a:ext uri="{FF2B5EF4-FFF2-40B4-BE49-F238E27FC236}">
                <a16:creationId xmlns:a16="http://schemas.microsoft.com/office/drawing/2014/main" id="{C6858472-9361-40AC-E73C-F682145D817B}"/>
              </a:ext>
            </a:extLst>
          </p:cNvPr>
          <p:cNvSpPr txBox="1"/>
          <p:nvPr/>
        </p:nvSpPr>
        <p:spPr>
          <a:xfrm>
            <a:off x="4119442" y="1941209"/>
            <a:ext cx="577402" cy="276999"/>
          </a:xfrm>
          <a:prstGeom prst="rect">
            <a:avLst/>
          </a:prstGeom>
          <a:noFill/>
        </p:spPr>
        <p:txBody>
          <a:bodyPr wrap="none" rtlCol="0">
            <a:spAutoFit/>
          </a:bodyPr>
          <a:lstStyle/>
          <a:p>
            <a:r>
              <a:rPr lang="en-IN" sz="1200" b="1" dirty="0">
                <a:latin typeface="Cambira"/>
              </a:rPr>
              <a:t>16400</a:t>
            </a:r>
          </a:p>
        </p:txBody>
      </p:sp>
      <p:pic>
        <p:nvPicPr>
          <p:cNvPr id="25" name="Picture 24">
            <a:extLst>
              <a:ext uri="{FF2B5EF4-FFF2-40B4-BE49-F238E27FC236}">
                <a16:creationId xmlns:a16="http://schemas.microsoft.com/office/drawing/2014/main" id="{9098C25B-2F51-1918-EDBC-5A50F5C31693}"/>
              </a:ext>
            </a:extLst>
          </p:cNvPr>
          <p:cNvPicPr>
            <a:picLocks noChangeAspect="1"/>
          </p:cNvPicPr>
          <p:nvPr/>
        </p:nvPicPr>
        <p:blipFill rotWithShape="1">
          <a:blip r:embed="rId7"/>
          <a:srcRect b="17262"/>
          <a:stretch/>
        </p:blipFill>
        <p:spPr>
          <a:xfrm>
            <a:off x="3703215" y="1515465"/>
            <a:ext cx="1162050" cy="267945"/>
          </a:xfrm>
          <a:prstGeom prst="rect">
            <a:avLst/>
          </a:prstGeom>
        </p:spPr>
      </p:pic>
      <p:pic>
        <p:nvPicPr>
          <p:cNvPr id="31" name="Picture 30">
            <a:extLst>
              <a:ext uri="{FF2B5EF4-FFF2-40B4-BE49-F238E27FC236}">
                <a16:creationId xmlns:a16="http://schemas.microsoft.com/office/drawing/2014/main" id="{BD71C2A5-1E17-5681-10BF-FF111B1660F2}"/>
              </a:ext>
            </a:extLst>
          </p:cNvPr>
          <p:cNvPicPr>
            <a:picLocks noChangeAspect="1"/>
          </p:cNvPicPr>
          <p:nvPr/>
        </p:nvPicPr>
        <p:blipFill rotWithShape="1">
          <a:blip r:embed="rId8"/>
          <a:srcRect b="21849"/>
          <a:stretch/>
        </p:blipFill>
        <p:spPr>
          <a:xfrm>
            <a:off x="6538455" y="3069677"/>
            <a:ext cx="1236054" cy="641737"/>
          </a:xfrm>
          <a:prstGeom prst="rect">
            <a:avLst/>
          </a:prstGeom>
        </p:spPr>
      </p:pic>
      <p:pic>
        <p:nvPicPr>
          <p:cNvPr id="33" name="Picture 32">
            <a:extLst>
              <a:ext uri="{FF2B5EF4-FFF2-40B4-BE49-F238E27FC236}">
                <a16:creationId xmlns:a16="http://schemas.microsoft.com/office/drawing/2014/main" id="{67917CFA-3034-4A20-31C5-81C6619E8C23}"/>
              </a:ext>
            </a:extLst>
          </p:cNvPr>
          <p:cNvPicPr>
            <a:picLocks noChangeAspect="1"/>
          </p:cNvPicPr>
          <p:nvPr/>
        </p:nvPicPr>
        <p:blipFill rotWithShape="1">
          <a:blip r:embed="rId9"/>
          <a:srcRect l="49732" b="69350"/>
          <a:stretch/>
        </p:blipFill>
        <p:spPr>
          <a:xfrm>
            <a:off x="3378241" y="4056033"/>
            <a:ext cx="1296076" cy="770523"/>
          </a:xfrm>
          <a:prstGeom prst="rect">
            <a:avLst/>
          </a:prstGeom>
        </p:spPr>
      </p:pic>
      <p:pic>
        <p:nvPicPr>
          <p:cNvPr id="34" name="Picture 33">
            <a:extLst>
              <a:ext uri="{FF2B5EF4-FFF2-40B4-BE49-F238E27FC236}">
                <a16:creationId xmlns:a16="http://schemas.microsoft.com/office/drawing/2014/main" id="{2F182734-136E-F084-FF76-0D145DF7A027}"/>
              </a:ext>
            </a:extLst>
          </p:cNvPr>
          <p:cNvPicPr>
            <a:picLocks noChangeAspect="1"/>
          </p:cNvPicPr>
          <p:nvPr/>
        </p:nvPicPr>
        <p:blipFill rotWithShape="1">
          <a:blip r:embed="rId9"/>
          <a:srcRect l="49732" b="69350"/>
          <a:stretch/>
        </p:blipFill>
        <p:spPr>
          <a:xfrm>
            <a:off x="4153508" y="4616210"/>
            <a:ext cx="393432" cy="236472"/>
          </a:xfrm>
          <a:prstGeom prst="rect">
            <a:avLst/>
          </a:prstGeom>
        </p:spPr>
      </p:pic>
      <p:pic>
        <p:nvPicPr>
          <p:cNvPr id="37" name="Picture 36">
            <a:extLst>
              <a:ext uri="{FF2B5EF4-FFF2-40B4-BE49-F238E27FC236}">
                <a16:creationId xmlns:a16="http://schemas.microsoft.com/office/drawing/2014/main" id="{B08511A9-14A6-99B6-0DBD-746DBA0F77BC}"/>
              </a:ext>
            </a:extLst>
          </p:cNvPr>
          <p:cNvPicPr>
            <a:picLocks noChangeAspect="1"/>
          </p:cNvPicPr>
          <p:nvPr/>
        </p:nvPicPr>
        <p:blipFill rotWithShape="1">
          <a:blip r:embed="rId9"/>
          <a:srcRect l="49732" b="69350"/>
          <a:stretch/>
        </p:blipFill>
        <p:spPr>
          <a:xfrm>
            <a:off x="3345670" y="5053349"/>
            <a:ext cx="1328648" cy="771279"/>
          </a:xfrm>
          <a:prstGeom prst="rect">
            <a:avLst/>
          </a:prstGeom>
        </p:spPr>
      </p:pic>
      <p:sp>
        <p:nvSpPr>
          <p:cNvPr id="39" name="TextBox 38">
            <a:extLst>
              <a:ext uri="{FF2B5EF4-FFF2-40B4-BE49-F238E27FC236}">
                <a16:creationId xmlns:a16="http://schemas.microsoft.com/office/drawing/2014/main" id="{AFAF2888-BFDB-C33A-26F2-27861F53C60A}"/>
              </a:ext>
            </a:extLst>
          </p:cNvPr>
          <p:cNvSpPr txBox="1"/>
          <p:nvPr/>
        </p:nvSpPr>
        <p:spPr>
          <a:xfrm>
            <a:off x="3757015" y="4441294"/>
            <a:ext cx="498855" cy="307777"/>
          </a:xfrm>
          <a:prstGeom prst="rect">
            <a:avLst/>
          </a:prstGeom>
          <a:noFill/>
        </p:spPr>
        <p:txBody>
          <a:bodyPr wrap="none" rtlCol="0">
            <a:spAutoFit/>
          </a:bodyPr>
          <a:lstStyle/>
          <a:p>
            <a:pPr algn="ctr"/>
            <a:r>
              <a:rPr lang="en-IN" sz="1400" b="1" dirty="0">
                <a:latin typeface="Cambira"/>
              </a:rPr>
              <a:t>80%</a:t>
            </a:r>
          </a:p>
        </p:txBody>
      </p:sp>
      <p:pic>
        <p:nvPicPr>
          <p:cNvPr id="41" name="Picture 40">
            <a:extLst>
              <a:ext uri="{FF2B5EF4-FFF2-40B4-BE49-F238E27FC236}">
                <a16:creationId xmlns:a16="http://schemas.microsoft.com/office/drawing/2014/main" id="{00B81C20-2D5D-B506-EAE0-BF6A58F6E913}"/>
              </a:ext>
            </a:extLst>
          </p:cNvPr>
          <p:cNvPicPr>
            <a:picLocks noChangeAspect="1"/>
          </p:cNvPicPr>
          <p:nvPr/>
        </p:nvPicPr>
        <p:blipFill rotWithShape="1">
          <a:blip r:embed="rId10"/>
          <a:srcRect b="21447"/>
          <a:stretch/>
        </p:blipFill>
        <p:spPr>
          <a:xfrm>
            <a:off x="3554373" y="4214501"/>
            <a:ext cx="1085850" cy="314251"/>
          </a:xfrm>
          <a:prstGeom prst="rect">
            <a:avLst/>
          </a:prstGeom>
        </p:spPr>
      </p:pic>
      <p:sp>
        <p:nvSpPr>
          <p:cNvPr id="48" name="TextBox 47">
            <a:extLst>
              <a:ext uri="{FF2B5EF4-FFF2-40B4-BE49-F238E27FC236}">
                <a16:creationId xmlns:a16="http://schemas.microsoft.com/office/drawing/2014/main" id="{9E4665DA-C1E0-4993-C464-06A39C408DFD}"/>
              </a:ext>
            </a:extLst>
          </p:cNvPr>
          <p:cNvSpPr txBox="1"/>
          <p:nvPr/>
        </p:nvSpPr>
        <p:spPr>
          <a:xfrm>
            <a:off x="99966" y="5886253"/>
            <a:ext cx="8011625" cy="276999"/>
          </a:xfrm>
          <a:prstGeom prst="rect">
            <a:avLst/>
          </a:prstGeom>
          <a:noFill/>
        </p:spPr>
        <p:txBody>
          <a:bodyPr wrap="square">
            <a:spAutoFit/>
          </a:bodyPr>
          <a:lstStyle/>
          <a:p>
            <a:r>
              <a:rPr lang="en-IN" sz="1200" b="1" dirty="0">
                <a:solidFill>
                  <a:srgbClr val="000000"/>
                </a:solidFill>
                <a:latin typeface="Cambira"/>
                <a:cs typeface="Times New Roman" panose="02020603050405020304" pitchFamily="18" charset="0"/>
              </a:rPr>
              <a:t>*</a:t>
            </a:r>
            <a:r>
              <a:rPr lang="en-IN" sz="900" b="1" dirty="0">
                <a:solidFill>
                  <a:srgbClr val="000000"/>
                </a:solidFill>
                <a:latin typeface="Cambira"/>
                <a:cs typeface="Times New Roman" panose="02020603050405020304" pitchFamily="18" charset="0"/>
              </a:rPr>
              <a:t>Exact number of molecules are not motioned because it will vary as an when we progress the model , some values will dropped/changed in the original dataset.</a:t>
            </a:r>
            <a:endParaRPr lang="en-IN" dirty="0"/>
          </a:p>
        </p:txBody>
      </p:sp>
      <p:pic>
        <p:nvPicPr>
          <p:cNvPr id="50" name="Picture 49">
            <a:extLst>
              <a:ext uri="{FF2B5EF4-FFF2-40B4-BE49-F238E27FC236}">
                <a16:creationId xmlns:a16="http://schemas.microsoft.com/office/drawing/2014/main" id="{F7F605AC-8FA6-E2FF-A6AF-A9C1E795B96F}"/>
              </a:ext>
            </a:extLst>
          </p:cNvPr>
          <p:cNvPicPr>
            <a:picLocks noChangeAspect="1"/>
          </p:cNvPicPr>
          <p:nvPr/>
        </p:nvPicPr>
        <p:blipFill>
          <a:blip r:embed="rId11"/>
          <a:stretch>
            <a:fillRect/>
          </a:stretch>
        </p:blipFill>
        <p:spPr>
          <a:xfrm>
            <a:off x="3721527" y="5207877"/>
            <a:ext cx="695325" cy="552450"/>
          </a:xfrm>
          <a:prstGeom prst="rect">
            <a:avLst/>
          </a:prstGeom>
        </p:spPr>
      </p:pic>
      <p:pic>
        <p:nvPicPr>
          <p:cNvPr id="52" name="Picture 51">
            <a:extLst>
              <a:ext uri="{FF2B5EF4-FFF2-40B4-BE49-F238E27FC236}">
                <a16:creationId xmlns:a16="http://schemas.microsoft.com/office/drawing/2014/main" id="{80225670-2D15-FE74-4E37-FF2B16393009}"/>
              </a:ext>
            </a:extLst>
          </p:cNvPr>
          <p:cNvPicPr>
            <a:picLocks noChangeAspect="1"/>
          </p:cNvPicPr>
          <p:nvPr/>
        </p:nvPicPr>
        <p:blipFill>
          <a:blip r:embed="rId12"/>
          <a:stretch>
            <a:fillRect/>
          </a:stretch>
        </p:blipFill>
        <p:spPr>
          <a:xfrm>
            <a:off x="3469066" y="4214501"/>
            <a:ext cx="1114425" cy="552450"/>
          </a:xfrm>
          <a:prstGeom prst="rect">
            <a:avLst/>
          </a:prstGeom>
        </p:spPr>
      </p:pic>
    </p:spTree>
    <p:extLst>
      <p:ext uri="{BB962C8B-B14F-4D97-AF65-F5344CB8AC3E}">
        <p14:creationId xmlns:p14="http://schemas.microsoft.com/office/powerpoint/2010/main" val="357525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7C5C37-0C4B-75B8-626D-A81A3A85A901}"/>
              </a:ext>
            </a:extLst>
          </p:cNvPr>
          <p:cNvSpPr txBox="1"/>
          <p:nvPr/>
        </p:nvSpPr>
        <p:spPr>
          <a:xfrm>
            <a:off x="56315" y="1700381"/>
            <a:ext cx="4985947" cy="2917530"/>
          </a:xfrm>
          <a:prstGeom prst="rect">
            <a:avLst/>
          </a:prstGeom>
          <a:noFill/>
          <a:ln>
            <a:noFill/>
          </a:ln>
        </p:spPr>
        <p:txBody>
          <a:bodyPr wrap="square">
            <a:spAutoFit/>
          </a:bodyPr>
          <a:lstStyle/>
          <a:p>
            <a:pPr algn="just"/>
            <a:r>
              <a:rPr lang="en-US" sz="1100" b="0" i="0" dirty="0">
                <a:solidFill>
                  <a:srgbClr val="292929"/>
                </a:solidFill>
                <a:effectLst/>
                <a:latin typeface="Cambria" panose="02040503050406030204" pitchFamily="18" charset="0"/>
                <a:ea typeface="Cambria" panose="02040503050406030204" pitchFamily="18" charset="0"/>
              </a:rPr>
              <a:t>Exploratory data analysis (EDA) is performed in order to gain a preliminary understanding and allow us to get acquainted with the dataset. In a typical </a:t>
            </a:r>
            <a:r>
              <a:rPr lang="en-US" sz="1100" dirty="0">
                <a:solidFill>
                  <a:srgbClr val="292929"/>
                </a:solidFill>
                <a:latin typeface="Cambria" panose="02040503050406030204" pitchFamily="18" charset="0"/>
                <a:ea typeface="Cambria" panose="02040503050406030204" pitchFamily="18" charset="0"/>
              </a:rPr>
              <a:t>ML </a:t>
            </a:r>
            <a:r>
              <a:rPr lang="en-US" sz="1100" b="0" i="0" dirty="0">
                <a:solidFill>
                  <a:srgbClr val="292929"/>
                </a:solidFill>
                <a:effectLst/>
                <a:latin typeface="Cambria" panose="02040503050406030204" pitchFamily="18" charset="0"/>
                <a:ea typeface="Cambria" panose="02040503050406030204" pitchFamily="18" charset="0"/>
              </a:rPr>
              <a:t> project, one of the first things is </a:t>
            </a:r>
            <a:r>
              <a:rPr lang="en-US" sz="1100" b="0" i="1" dirty="0">
                <a:solidFill>
                  <a:srgbClr val="292929"/>
                </a:solidFill>
                <a:effectLst/>
                <a:latin typeface="Cambria" panose="02040503050406030204" pitchFamily="18" charset="0"/>
                <a:ea typeface="Cambria" panose="02040503050406030204" pitchFamily="18" charset="0"/>
              </a:rPr>
              <a:t>“eyeballing the data” </a:t>
            </a:r>
            <a:r>
              <a:rPr lang="en-US" sz="1100" b="0" i="0" dirty="0">
                <a:solidFill>
                  <a:srgbClr val="292929"/>
                </a:solidFill>
                <a:effectLst/>
                <a:latin typeface="Cambria" panose="02040503050406030204" pitchFamily="18" charset="0"/>
                <a:ea typeface="Cambria" panose="02040503050406030204" pitchFamily="18" charset="0"/>
              </a:rPr>
              <a:t>by</a:t>
            </a:r>
            <a:r>
              <a:rPr lang="en-US" sz="1100" b="0" i="1" dirty="0">
                <a:solidFill>
                  <a:srgbClr val="292929"/>
                </a:solidFill>
                <a:effectLst/>
                <a:latin typeface="Cambria" panose="02040503050406030204" pitchFamily="18" charset="0"/>
                <a:ea typeface="Cambria" panose="02040503050406030204" pitchFamily="18" charset="0"/>
              </a:rPr>
              <a:t> </a:t>
            </a:r>
            <a:r>
              <a:rPr lang="en-US" sz="1100" b="0" i="0" dirty="0">
                <a:solidFill>
                  <a:srgbClr val="292929"/>
                </a:solidFill>
                <a:effectLst/>
                <a:latin typeface="Cambria" panose="02040503050406030204" pitchFamily="18" charset="0"/>
                <a:ea typeface="Cambria" panose="02040503050406030204" pitchFamily="18" charset="0"/>
              </a:rPr>
              <a:t>performing EDA to gain a better understanding of the data. Three major EDA approaches that I normally use includes:</a:t>
            </a:r>
          </a:p>
          <a:p>
            <a:pPr marL="171450" indent="-171450" algn="just">
              <a:lnSpc>
                <a:spcPct val="200000"/>
              </a:lnSpc>
              <a:buFont typeface="Wingdings" panose="05000000000000000000" pitchFamily="2" charset="2"/>
              <a:buChar char="ü"/>
            </a:pPr>
            <a:r>
              <a:rPr lang="en-US" sz="1100" b="1" i="0" dirty="0">
                <a:solidFill>
                  <a:srgbClr val="292929"/>
                </a:solidFill>
                <a:effectLst/>
                <a:latin typeface="Cambria" panose="02040503050406030204" pitchFamily="18" charset="0"/>
                <a:ea typeface="Cambria" panose="02040503050406030204" pitchFamily="18" charset="0"/>
              </a:rPr>
              <a:t>Descriptive statistics</a:t>
            </a:r>
            <a:r>
              <a:rPr lang="en-US" sz="1100" b="0" i="0" dirty="0">
                <a:solidFill>
                  <a:srgbClr val="292929"/>
                </a:solidFill>
                <a:effectLst/>
                <a:latin typeface="Cambria" panose="02040503050406030204" pitchFamily="18" charset="0"/>
                <a:ea typeface="Cambria" panose="02040503050406030204" pitchFamily="18" charset="0"/>
              </a:rPr>
              <a:t> — Mean, median, mode, standard deviation.</a:t>
            </a:r>
          </a:p>
          <a:p>
            <a:pPr marL="171450" indent="-171450" algn="just">
              <a:lnSpc>
                <a:spcPct val="200000"/>
              </a:lnSpc>
              <a:buFont typeface="Wingdings" panose="05000000000000000000" pitchFamily="2" charset="2"/>
              <a:buChar char="ü"/>
            </a:pPr>
            <a:r>
              <a:rPr lang="en-US" sz="1100" b="1" i="0" dirty="0">
                <a:solidFill>
                  <a:srgbClr val="292929"/>
                </a:solidFill>
                <a:effectLst/>
                <a:highlight>
                  <a:srgbClr val="800080"/>
                </a:highlight>
                <a:latin typeface="Cambria" panose="02040503050406030204" pitchFamily="18" charset="0"/>
                <a:ea typeface="Cambria" panose="02040503050406030204" pitchFamily="18" charset="0"/>
              </a:rPr>
              <a:t> </a:t>
            </a:r>
            <a:r>
              <a:rPr lang="en-US" sz="1100" b="1" i="0" dirty="0">
                <a:solidFill>
                  <a:srgbClr val="FFFF99"/>
                </a:solidFill>
                <a:effectLst/>
                <a:highlight>
                  <a:srgbClr val="800080"/>
                </a:highlight>
                <a:latin typeface="Cambria" panose="02040503050406030204" pitchFamily="18" charset="0"/>
                <a:ea typeface="Cambria" panose="02040503050406030204" pitchFamily="18" charset="0"/>
              </a:rPr>
              <a:t>Data visualizations</a:t>
            </a:r>
            <a:r>
              <a:rPr lang="en-US" sz="1100" b="0" i="0" dirty="0">
                <a:solidFill>
                  <a:srgbClr val="FFFF99"/>
                </a:solidFill>
                <a:effectLst/>
                <a:highlight>
                  <a:srgbClr val="800080"/>
                </a:highlight>
                <a:latin typeface="Cambria" panose="02040503050406030204" pitchFamily="18" charset="0"/>
                <a:ea typeface="Cambria" panose="02040503050406030204" pitchFamily="18" charset="0"/>
              </a:rPr>
              <a:t> — </a:t>
            </a:r>
            <a:r>
              <a:rPr lang="en-US" sz="1100" b="1" i="0" dirty="0">
                <a:solidFill>
                  <a:srgbClr val="FFFF99"/>
                </a:solidFill>
                <a:effectLst/>
                <a:highlight>
                  <a:srgbClr val="800080"/>
                </a:highlight>
                <a:latin typeface="Cambria" panose="02040503050406030204" pitchFamily="18" charset="0"/>
                <a:ea typeface="Cambria" panose="02040503050406030204" pitchFamily="18" charset="0"/>
              </a:rPr>
              <a:t>Heat maps </a:t>
            </a:r>
            <a:r>
              <a:rPr lang="en-US" sz="1100" b="0" i="0" dirty="0">
                <a:solidFill>
                  <a:srgbClr val="292929"/>
                </a:solidFill>
                <a:effectLst/>
                <a:latin typeface="Cambria" panose="02040503050406030204" pitchFamily="18" charset="0"/>
                <a:ea typeface="Cambria" panose="02040503050406030204" pitchFamily="18" charset="0"/>
              </a:rPr>
              <a:t>(discerning feature intra-correlation), box plot (visualize group differences), scatter plots (visualize correlations between features), principal component analysis (visualize distribution of clusters presented in the dataset), etc.</a:t>
            </a:r>
          </a:p>
          <a:p>
            <a:pPr marL="171450" indent="-171450" algn="just">
              <a:lnSpc>
                <a:spcPct val="200000"/>
              </a:lnSpc>
              <a:buFont typeface="Wingdings" panose="05000000000000000000" pitchFamily="2" charset="2"/>
              <a:buChar char="ü"/>
            </a:pPr>
            <a:r>
              <a:rPr lang="en-US" sz="1100" b="1" i="0" dirty="0">
                <a:solidFill>
                  <a:srgbClr val="292929"/>
                </a:solidFill>
                <a:effectLst/>
                <a:latin typeface="Cambria" panose="02040503050406030204" pitchFamily="18" charset="0"/>
                <a:ea typeface="Cambria" panose="02040503050406030204" pitchFamily="18" charset="0"/>
              </a:rPr>
              <a:t>Data shaping</a:t>
            </a:r>
            <a:r>
              <a:rPr lang="en-US" sz="1100" b="0" i="0" dirty="0">
                <a:solidFill>
                  <a:srgbClr val="292929"/>
                </a:solidFill>
                <a:effectLst/>
                <a:latin typeface="Cambria" panose="02040503050406030204" pitchFamily="18" charset="0"/>
                <a:ea typeface="Cambria" panose="02040503050406030204" pitchFamily="18" charset="0"/>
              </a:rPr>
              <a:t> — Pivoting data, grouping data, filtering data, etc.</a:t>
            </a:r>
          </a:p>
        </p:txBody>
      </p:sp>
      <p:sp>
        <p:nvSpPr>
          <p:cNvPr id="6" name="TextBox 5">
            <a:extLst>
              <a:ext uri="{FF2B5EF4-FFF2-40B4-BE49-F238E27FC236}">
                <a16:creationId xmlns:a16="http://schemas.microsoft.com/office/drawing/2014/main" id="{D9746A4C-3CC1-C357-994D-A0F49E3C318F}"/>
              </a:ext>
            </a:extLst>
          </p:cNvPr>
          <p:cNvSpPr txBox="1"/>
          <p:nvPr/>
        </p:nvSpPr>
        <p:spPr>
          <a:xfrm>
            <a:off x="2408928" y="-1496"/>
            <a:ext cx="5096801" cy="338554"/>
          </a:xfrm>
          <a:prstGeom prst="rect">
            <a:avLst/>
          </a:prstGeom>
          <a:noFill/>
        </p:spPr>
        <p:txBody>
          <a:bodyPr wrap="square">
            <a:spAutoFit/>
          </a:bodyPr>
          <a:lstStyle/>
          <a:p>
            <a:pPr algn="l"/>
            <a:r>
              <a:rPr lang="en-US" sz="1600" b="1" i="0" dirty="0">
                <a:solidFill>
                  <a:schemeClr val="accent1">
                    <a:lumMod val="75000"/>
                  </a:schemeClr>
                </a:solidFill>
                <a:effectLst/>
                <a:latin typeface="Cambria" panose="02040503050406030204" pitchFamily="18" charset="0"/>
                <a:ea typeface="Cambria" panose="02040503050406030204" pitchFamily="18" charset="0"/>
              </a:rPr>
              <a:t>Exploratory Data Analysis</a:t>
            </a:r>
          </a:p>
        </p:txBody>
      </p:sp>
      <p:grpSp>
        <p:nvGrpSpPr>
          <p:cNvPr id="4" name="Group 3">
            <a:extLst>
              <a:ext uri="{FF2B5EF4-FFF2-40B4-BE49-F238E27FC236}">
                <a16:creationId xmlns:a16="http://schemas.microsoft.com/office/drawing/2014/main" id="{0E8D5794-7633-EAF5-ADBD-E2CE7D7C694E}"/>
              </a:ext>
            </a:extLst>
          </p:cNvPr>
          <p:cNvGrpSpPr/>
          <p:nvPr/>
        </p:nvGrpSpPr>
        <p:grpSpPr>
          <a:xfrm>
            <a:off x="5288266" y="167781"/>
            <a:ext cx="6520557" cy="5982730"/>
            <a:chOff x="5288266" y="167781"/>
            <a:chExt cx="6520557" cy="5982730"/>
          </a:xfrm>
        </p:grpSpPr>
        <p:pic>
          <p:nvPicPr>
            <p:cNvPr id="1026" name="Picture 2">
              <a:extLst>
                <a:ext uri="{FF2B5EF4-FFF2-40B4-BE49-F238E27FC236}">
                  <a16:creationId xmlns:a16="http://schemas.microsoft.com/office/drawing/2014/main" id="{7D0A96BF-8721-7F23-B3C7-A6A9A4406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266" y="167781"/>
              <a:ext cx="6520557" cy="598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8C36262-8D82-7A3E-3455-50D70F47E818}"/>
                </a:ext>
              </a:extLst>
            </p:cNvPr>
            <p:cNvSpPr/>
            <p:nvPr/>
          </p:nvSpPr>
          <p:spPr>
            <a:xfrm>
              <a:off x="5288266" y="923109"/>
              <a:ext cx="659688" cy="4876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75BA9650-CD4D-FA5F-91D6-7C76F01C4B52}"/>
                </a:ext>
              </a:extLst>
            </p:cNvPr>
            <p:cNvSpPr/>
            <p:nvPr/>
          </p:nvSpPr>
          <p:spPr>
            <a:xfrm rot="16200000">
              <a:off x="6311523" y="5576827"/>
              <a:ext cx="659688" cy="4876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9065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Illustrated Glossary of Organic Chemistry - Lambda max">
            <a:extLst>
              <a:ext uri="{FF2B5EF4-FFF2-40B4-BE49-F238E27FC236}">
                <a16:creationId xmlns:a16="http://schemas.microsoft.com/office/drawing/2014/main" id="{753932E0-6725-B5FD-B672-12AE19795C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TextBox 14">
            <a:extLst>
              <a:ext uri="{FF2B5EF4-FFF2-40B4-BE49-F238E27FC236}">
                <a16:creationId xmlns:a16="http://schemas.microsoft.com/office/drawing/2014/main" id="{9F810D1A-DBD9-D22F-1564-B9FD23265CB6}"/>
              </a:ext>
            </a:extLst>
          </p:cNvPr>
          <p:cNvSpPr txBox="1"/>
          <p:nvPr/>
        </p:nvSpPr>
        <p:spPr>
          <a:xfrm>
            <a:off x="5824639" y="218689"/>
            <a:ext cx="815443" cy="200055"/>
          </a:xfrm>
          <a:prstGeom prst="rect">
            <a:avLst/>
          </a:prstGeom>
          <a:solidFill>
            <a:schemeClr val="bg1"/>
          </a:solidFill>
        </p:spPr>
        <p:txBody>
          <a:bodyPr wrap="square" rtlCol="0">
            <a:spAutoFit/>
          </a:bodyPr>
          <a:lstStyle/>
          <a:p>
            <a:r>
              <a:rPr lang="en-IN" sz="700" dirty="0">
                <a:solidFill>
                  <a:schemeClr val="bg1"/>
                </a:solidFill>
              </a:rPr>
              <a:t>a</a:t>
            </a:r>
          </a:p>
        </p:txBody>
      </p:sp>
      <p:graphicFrame>
        <p:nvGraphicFramePr>
          <p:cNvPr id="20" name="Table 20">
            <a:extLst>
              <a:ext uri="{FF2B5EF4-FFF2-40B4-BE49-F238E27FC236}">
                <a16:creationId xmlns:a16="http://schemas.microsoft.com/office/drawing/2014/main" id="{1AF767A2-BF10-53F7-CFF7-E838481A42F9}"/>
              </a:ext>
            </a:extLst>
          </p:cNvPr>
          <p:cNvGraphicFramePr>
            <a:graphicFrameLocks noGrp="1"/>
          </p:cNvGraphicFramePr>
          <p:nvPr>
            <p:extLst>
              <p:ext uri="{D42A27DB-BD31-4B8C-83A1-F6EECF244321}">
                <p14:modId xmlns:p14="http://schemas.microsoft.com/office/powerpoint/2010/main" val="4194380952"/>
              </p:ext>
            </p:extLst>
          </p:nvPr>
        </p:nvGraphicFramePr>
        <p:xfrm>
          <a:off x="322692" y="347539"/>
          <a:ext cx="11378836" cy="6162922"/>
        </p:xfrm>
        <a:graphic>
          <a:graphicData uri="http://schemas.openxmlformats.org/drawingml/2006/table">
            <a:tbl>
              <a:tblPr firstRow="1" bandRow="1">
                <a:tableStyleId>{BC89EF96-8CEA-46FF-86C4-4CE0E7609802}</a:tableStyleId>
              </a:tblPr>
              <a:tblGrid>
                <a:gridCol w="5519956">
                  <a:extLst>
                    <a:ext uri="{9D8B030D-6E8A-4147-A177-3AD203B41FA5}">
                      <a16:colId xmlns:a16="http://schemas.microsoft.com/office/drawing/2014/main" val="2081909095"/>
                    </a:ext>
                  </a:extLst>
                </a:gridCol>
                <a:gridCol w="5858880">
                  <a:extLst>
                    <a:ext uri="{9D8B030D-6E8A-4147-A177-3AD203B41FA5}">
                      <a16:colId xmlns:a16="http://schemas.microsoft.com/office/drawing/2014/main" val="84041995"/>
                    </a:ext>
                  </a:extLst>
                </a:gridCol>
              </a:tblGrid>
              <a:tr h="230617">
                <a:tc>
                  <a:txBody>
                    <a:bodyPr/>
                    <a:lstStyle/>
                    <a:p>
                      <a:pPr marL="0" algn="ctr" defTabSz="914400" rtl="0" eaLnBrk="1" latinLnBrk="0" hangingPunct="1"/>
                      <a:r>
                        <a:rPr lang="en-IN" sz="1500" b="1" kern="1200" dirty="0">
                          <a:solidFill>
                            <a:srgbClr val="006666"/>
                          </a:solidFill>
                          <a:latin typeface="Cambria" panose="02040503050406030204" pitchFamily="18" charset="0"/>
                          <a:ea typeface="Cambria" panose="02040503050406030204" pitchFamily="18" charset="0"/>
                          <a:cs typeface="+mn-cs"/>
                        </a:rPr>
                        <a:t>Classification </a:t>
                      </a:r>
                      <a:r>
                        <a:rPr lang="en-US" sz="1500" b="1" kern="1200" dirty="0">
                          <a:solidFill>
                            <a:srgbClr val="006666"/>
                          </a:solidFill>
                          <a:latin typeface="Cambria" panose="02040503050406030204" pitchFamily="18" charset="0"/>
                          <a:ea typeface="Cambria" panose="02040503050406030204" pitchFamily="18" charset="0"/>
                          <a:cs typeface="+mn-cs"/>
                        </a:rPr>
                        <a:t>Algorithms (Fluorescent -Yes/NO)</a:t>
                      </a:r>
                      <a:endParaRPr lang="en-IN" sz="1500" b="1" kern="1200" dirty="0">
                        <a:solidFill>
                          <a:srgbClr val="006666"/>
                        </a:solidFill>
                        <a:latin typeface="Cambria" panose="02040503050406030204" pitchFamily="18" charset="0"/>
                        <a:ea typeface="Cambria" panose="02040503050406030204" pitchFamily="18" charset="0"/>
                        <a:cs typeface="+mn-cs"/>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500" b="1" kern="1200" dirty="0">
                          <a:solidFill>
                            <a:srgbClr val="006699"/>
                          </a:solidFill>
                          <a:latin typeface="Cambria" panose="02040503050406030204" pitchFamily="18" charset="0"/>
                          <a:ea typeface="Cambria" panose="02040503050406030204" pitchFamily="18" charset="0"/>
                          <a:cs typeface="+mn-cs"/>
                        </a:rPr>
                        <a:t>Regression </a:t>
                      </a:r>
                      <a:r>
                        <a:rPr lang="en-US" sz="1500" b="1" kern="1200" dirty="0">
                          <a:solidFill>
                            <a:srgbClr val="006699"/>
                          </a:solidFill>
                          <a:latin typeface="Cambria" panose="02040503050406030204" pitchFamily="18" charset="0"/>
                          <a:ea typeface="Cambria" panose="02040503050406030204" pitchFamily="18" charset="0"/>
                          <a:cs typeface="+mn-cs"/>
                        </a:rPr>
                        <a:t>Algorithms (</a:t>
                      </a:r>
                      <a:r>
                        <a:rPr lang="en-US" sz="1500" b="1" dirty="0">
                          <a:solidFill>
                            <a:srgbClr val="006699"/>
                          </a:solidFill>
                          <a:latin typeface="Cambria" panose="02040503050406030204" pitchFamily="18" charset="0"/>
                          <a:ea typeface="Cambria" panose="02040503050406030204" pitchFamily="18" charset="0"/>
                        </a:rPr>
                        <a:t>λmax- Real values)</a:t>
                      </a:r>
                      <a:endParaRPr lang="en-IN" sz="1500" b="1" kern="1200" dirty="0">
                        <a:solidFill>
                          <a:srgbClr val="006699"/>
                        </a:solidFill>
                        <a:latin typeface="Cambria" panose="02040503050406030204" pitchFamily="18" charset="0"/>
                        <a:ea typeface="Cambria" panose="02040503050406030204" pitchFamily="18" charset="0"/>
                        <a:cs typeface="+mn-cs"/>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2655622"/>
                  </a:ext>
                </a:extLst>
              </a:tr>
              <a:tr h="157682">
                <a:tc>
                  <a:txBody>
                    <a:bodyPr/>
                    <a:lstStyle/>
                    <a:p>
                      <a:pPr algn="just"/>
                      <a:r>
                        <a:rPr lang="en-IN" sz="1150" dirty="0">
                          <a:solidFill>
                            <a:schemeClr val="bg1"/>
                          </a:solidFill>
                          <a:latin typeface="Cambria" panose="02040503050406030204" pitchFamily="18" charset="0"/>
                          <a:ea typeface="Cambria" panose="02040503050406030204" pitchFamily="18" charset="0"/>
                        </a:rPr>
                        <a:t>A tree model where the target variable can take a discrete set of values </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algn="just"/>
                      <a:r>
                        <a:rPr lang="en-IN" sz="1150" dirty="0">
                          <a:solidFill>
                            <a:schemeClr val="bg1"/>
                          </a:solidFill>
                          <a:latin typeface="Cambria" panose="02040503050406030204" pitchFamily="18" charset="0"/>
                          <a:ea typeface="Cambria" panose="02040503050406030204" pitchFamily="18" charset="0"/>
                        </a:rPr>
                        <a:t>A tree model where the target variable can take continuous values typically real numbers  </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4228065973"/>
                  </a:ext>
                </a:extLst>
              </a:tr>
              <a:tr h="0">
                <a:tc>
                  <a:txBody>
                    <a:bodyPr/>
                    <a:lstStyle/>
                    <a:p>
                      <a:pPr algn="just"/>
                      <a:r>
                        <a:rPr lang="en-IN" sz="1150" dirty="0">
                          <a:solidFill>
                            <a:schemeClr val="bg1"/>
                          </a:solidFill>
                          <a:latin typeface="Cambria" panose="02040503050406030204" pitchFamily="18" charset="0"/>
                          <a:ea typeface="Cambria" panose="02040503050406030204" pitchFamily="18" charset="0"/>
                        </a:rPr>
                        <a:t>The dependent variables are categorical .</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150" dirty="0">
                          <a:solidFill>
                            <a:schemeClr val="bg1"/>
                          </a:solidFill>
                          <a:latin typeface="Cambria" panose="02040503050406030204" pitchFamily="18" charset="0"/>
                          <a:ea typeface="Cambria" panose="02040503050406030204" pitchFamily="18" charset="0"/>
                        </a:rPr>
                        <a:t>The dependent variables are numerical .</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3368547905"/>
                  </a:ext>
                </a:extLst>
              </a:tr>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50" dirty="0">
                          <a:solidFill>
                            <a:schemeClr val="bg1"/>
                          </a:solidFill>
                          <a:latin typeface="Cambria" panose="02040503050406030204" pitchFamily="18" charset="0"/>
                          <a:ea typeface="Cambria" panose="02040503050406030204" pitchFamily="18" charset="0"/>
                        </a:rPr>
                        <a:t>Classification is a process of finding a function which helps in dividing the dataset into classes based on different parameters. In Classification, a computer program is trained on the training dataset and based on that training, it categorizes the data into different classes.</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50" b="0" i="0" dirty="0">
                          <a:solidFill>
                            <a:schemeClr val="bg1"/>
                          </a:solidFill>
                          <a:effectLst/>
                          <a:latin typeface="Cambria" panose="02040503050406030204" pitchFamily="18" charset="0"/>
                          <a:ea typeface="Cambria" panose="02040503050406030204" pitchFamily="18" charset="0"/>
                        </a:rPr>
                        <a:t>Regression is a statistical method that determine the strength and character of the relationship between one dependent variable (usually denoted by Y) and a series of other variables (known as independent variables). Regression is a process of finding the correlations between dependent and independent variables. It helps in predicting the continuous variables such as prediction of </a:t>
                      </a:r>
                      <a:r>
                        <a:rPr lang="en-US" sz="1150" b="1" i="0" dirty="0">
                          <a:solidFill>
                            <a:schemeClr val="bg1"/>
                          </a:solidFill>
                          <a:effectLst/>
                          <a:latin typeface="Cambria" panose="02040503050406030204" pitchFamily="18" charset="0"/>
                          <a:ea typeface="Cambria" panose="02040503050406030204" pitchFamily="18" charset="0"/>
                        </a:rPr>
                        <a:t>Market Trends</a:t>
                      </a:r>
                      <a:r>
                        <a:rPr lang="en-US" sz="1150" b="0" i="0" dirty="0">
                          <a:solidFill>
                            <a:schemeClr val="bg1"/>
                          </a:solidFill>
                          <a:effectLst/>
                          <a:latin typeface="Cambria" panose="02040503050406030204" pitchFamily="18" charset="0"/>
                          <a:ea typeface="Cambria" panose="02040503050406030204" pitchFamily="18" charset="0"/>
                        </a:rPr>
                        <a:t>, prediction of House prices, finance etc.</a:t>
                      </a: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1155599977"/>
                  </a:ext>
                </a:extLst>
              </a:tr>
              <a:tr h="0">
                <a:tc>
                  <a:txBody>
                    <a:bodyPr/>
                    <a:lstStyle/>
                    <a:p>
                      <a:pPr algn="just"/>
                      <a:r>
                        <a:rPr lang="en-US" sz="1150" dirty="0">
                          <a:solidFill>
                            <a:schemeClr val="bg1"/>
                          </a:solidFill>
                          <a:latin typeface="Cambria" panose="02040503050406030204" pitchFamily="18" charset="0"/>
                          <a:ea typeface="Cambria" panose="02040503050406030204" pitchFamily="18" charset="0"/>
                        </a:rPr>
                        <a:t>In Classification, the output variable must be a discrete value. Classification algorithms are used to predict/Classify the discrete values such as Male or Female, True or False, Spam or Not Spam, etc.  </a:t>
                      </a:r>
                      <a:endParaRPr lang="en-IN" sz="1150" dirty="0">
                        <a:solidFill>
                          <a:schemeClr val="bg1"/>
                        </a:solidFill>
                        <a:latin typeface="Cambria" panose="02040503050406030204" pitchFamily="18" charset="0"/>
                        <a:ea typeface="Cambria" panose="02040503050406030204" pitchFamily="18" charset="0"/>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algn="just"/>
                      <a:r>
                        <a:rPr lang="en-US" sz="1150" dirty="0">
                          <a:solidFill>
                            <a:schemeClr val="bg1"/>
                          </a:solidFill>
                          <a:latin typeface="Cambria" panose="02040503050406030204" pitchFamily="18" charset="0"/>
                          <a:ea typeface="Cambria" panose="02040503050406030204" pitchFamily="18" charset="0"/>
                        </a:rPr>
                        <a:t>In Regression, the output variable must be of continuous nature or real value (continuous values such as price, salary, age, etc.)</a:t>
                      </a:r>
                      <a:endParaRPr lang="en-IN" sz="1150" dirty="0">
                        <a:solidFill>
                          <a:schemeClr val="bg1"/>
                        </a:solidFill>
                        <a:latin typeface="Cambria" panose="02040503050406030204" pitchFamily="18" charset="0"/>
                        <a:ea typeface="Cambria" panose="02040503050406030204" pitchFamily="18" charset="0"/>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3128808097"/>
                  </a:ext>
                </a:extLst>
              </a:tr>
              <a:tr h="17147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50" dirty="0">
                          <a:solidFill>
                            <a:schemeClr val="bg1"/>
                          </a:solidFill>
                          <a:latin typeface="Cambria" panose="02040503050406030204" pitchFamily="18" charset="0"/>
                          <a:ea typeface="Cambria" panose="02040503050406030204" pitchFamily="18" charset="0"/>
                        </a:rPr>
                        <a:t>The task of the classification algorithm is to map the input value(x) with the discrete output variable(y). In Classification, we try to find the decision boundary, which can divide the dataset into different classes.</a:t>
                      </a:r>
                      <a:endParaRPr lang="en-IN" sz="1150" dirty="0">
                        <a:solidFill>
                          <a:schemeClr val="bg1"/>
                        </a:solidFill>
                        <a:latin typeface="Cambria" panose="02040503050406030204" pitchFamily="18" charset="0"/>
                        <a:ea typeface="Cambria" panose="02040503050406030204" pitchFamily="18" charset="0"/>
                      </a:endParaRPr>
                    </a:p>
                    <a:p>
                      <a:pPr algn="just"/>
                      <a:endParaRPr lang="en-IN" sz="1150" dirty="0">
                        <a:solidFill>
                          <a:schemeClr val="bg1"/>
                        </a:solidFill>
                        <a:latin typeface="Cambria" panose="02040503050406030204" pitchFamily="18" charset="0"/>
                        <a:ea typeface="Cambria" panose="02040503050406030204" pitchFamily="18" charset="0"/>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50" dirty="0">
                          <a:solidFill>
                            <a:schemeClr val="bg1"/>
                          </a:solidFill>
                          <a:latin typeface="Cambria" panose="02040503050406030204" pitchFamily="18" charset="0"/>
                          <a:ea typeface="Cambria" panose="02040503050406030204" pitchFamily="18" charset="0"/>
                        </a:rPr>
                        <a:t>The task of the regression algorithm is to map the input value (x) with the continuous output variable(y). In Regression, we try to find the best fit line, which can predict the output more accurately. </a:t>
                      </a:r>
                      <a:r>
                        <a:rPr lang="en-US" sz="1150" b="0" i="0" kern="1200" dirty="0">
                          <a:solidFill>
                            <a:schemeClr val="bg1"/>
                          </a:solidFill>
                          <a:effectLst/>
                          <a:latin typeface="Cambria" panose="02040503050406030204" pitchFamily="18" charset="0"/>
                          <a:ea typeface="Cambria" panose="02040503050406030204" pitchFamily="18" charset="0"/>
                          <a:cs typeface="+mn-cs"/>
                        </a:rPr>
                        <a:t>Regression algorithms can be used to solve the regression problems such as Weather Prediction, House price prediction, etc.</a:t>
                      </a:r>
                      <a:endParaRPr lang="en-IN" sz="1150" dirty="0">
                        <a:solidFill>
                          <a:schemeClr val="bg1"/>
                        </a:solidFill>
                        <a:latin typeface="Cambria" panose="02040503050406030204" pitchFamily="18" charset="0"/>
                        <a:ea typeface="Cambria" panose="02040503050406030204" pitchFamily="18" charset="0"/>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559317076"/>
                  </a:ext>
                </a:extLst>
              </a:tr>
              <a:tr h="2756782">
                <a:tc>
                  <a:txBody>
                    <a:bodyPr/>
                    <a:lstStyle/>
                    <a:p>
                      <a:pPr algn="just"/>
                      <a:r>
                        <a:rPr lang="en-US" sz="1150" b="0" i="0" kern="1200" dirty="0">
                          <a:solidFill>
                            <a:schemeClr val="bg1"/>
                          </a:solidFill>
                          <a:effectLst/>
                          <a:latin typeface="Cambria" panose="02040503050406030204" pitchFamily="18" charset="0"/>
                          <a:ea typeface="Cambria" panose="02040503050406030204" pitchFamily="18" charset="0"/>
                          <a:cs typeface="+mn-cs"/>
                        </a:rPr>
                        <a:t>The Classification algorithms can be divided into Binary Classifier and Multi-class Classifier. Following Classification Algorithm used in current study:</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Random Forest</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Support Vector  Machine</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Linear Discriminant Analysis (LDA)</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Gaussian Naive Bayes</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Logistic Regression</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Decision Tree</a:t>
                      </a:r>
                    </a:p>
                    <a:p>
                      <a:pPr marL="285750" indent="-285750">
                        <a:lnSpc>
                          <a:spcPct val="200000"/>
                        </a:lnSpc>
                        <a:buFont typeface="+mj-lt"/>
                        <a:buAutoNum type="romanLcPeriod"/>
                      </a:pPr>
                      <a:r>
                        <a:rPr lang="en-IN" sz="1100" b="1" i="0" kern="1200" dirty="0">
                          <a:solidFill>
                            <a:schemeClr val="bg1"/>
                          </a:solidFill>
                          <a:effectLst/>
                          <a:latin typeface="Cambria" panose="02040503050406030204" pitchFamily="18" charset="0"/>
                          <a:ea typeface="Cambria" panose="02040503050406030204" pitchFamily="18" charset="0"/>
                          <a:cs typeface="+mn-cs"/>
                        </a:rPr>
                        <a:t>K-Nearest </a:t>
                      </a:r>
                      <a:r>
                        <a:rPr lang="en-IN" sz="1100" b="1" i="0" kern="1200" dirty="0" err="1">
                          <a:solidFill>
                            <a:schemeClr val="bg1"/>
                          </a:solidFill>
                          <a:effectLst/>
                          <a:latin typeface="Cambria" panose="02040503050406030204" pitchFamily="18" charset="0"/>
                          <a:ea typeface="Cambria" panose="02040503050406030204" pitchFamily="18" charset="0"/>
                          <a:cs typeface="+mn-cs"/>
                        </a:rPr>
                        <a:t>Neighbors</a:t>
                      </a:r>
                      <a:endParaRPr lang="en-US" sz="1100" b="0" i="0" kern="1200" dirty="0">
                        <a:solidFill>
                          <a:schemeClr val="bg1"/>
                        </a:solidFill>
                        <a:effectLst/>
                        <a:latin typeface="Cambria" panose="02040503050406030204" pitchFamily="18" charset="0"/>
                        <a:ea typeface="Cambria" panose="02040503050406030204" pitchFamily="18" charset="0"/>
                        <a:cs typeface="+mn-cs"/>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algn="just"/>
                      <a:r>
                        <a:rPr lang="en-US" sz="1150" b="0" i="0" kern="1200" dirty="0">
                          <a:solidFill>
                            <a:schemeClr val="bg1"/>
                          </a:solidFill>
                          <a:effectLst/>
                          <a:latin typeface="Cambria" panose="02040503050406030204" pitchFamily="18" charset="0"/>
                          <a:ea typeface="Cambria" panose="02040503050406030204" pitchFamily="18" charset="0"/>
                          <a:cs typeface="+mn-cs"/>
                        </a:rPr>
                        <a:t>The regression Algorithm can be further divided into Linear and Non-linear Regression.</a:t>
                      </a:r>
                    </a:p>
                    <a:p>
                      <a:pPr algn="just"/>
                      <a:r>
                        <a:rPr lang="en-US" sz="1150" b="0" i="0" kern="1200" dirty="0">
                          <a:solidFill>
                            <a:schemeClr val="bg1"/>
                          </a:solidFill>
                          <a:effectLst/>
                          <a:latin typeface="Cambria" panose="02040503050406030204" pitchFamily="18" charset="0"/>
                          <a:ea typeface="Cambria" panose="02040503050406030204" pitchFamily="18" charset="0"/>
                          <a:cs typeface="+mn-cs"/>
                        </a:rPr>
                        <a:t>Following Regression Algorithm used in current study:</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Random Forest Regression</a:t>
                      </a:r>
                      <a:endParaRPr lang="en-IN" sz="1100" kern="1200" dirty="0">
                        <a:solidFill>
                          <a:schemeClr val="bg1"/>
                        </a:solidFill>
                        <a:effectLst/>
                        <a:latin typeface="Cambria" panose="02040503050406030204" pitchFamily="18" charset="0"/>
                        <a:ea typeface="Cambria" panose="02040503050406030204" pitchFamily="18" charset="0"/>
                        <a:cs typeface="+mn-cs"/>
                      </a:endParaRP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Support Vector Regression</a:t>
                      </a:r>
                      <a:endParaRPr lang="en-IN" sz="1100" kern="1200" dirty="0">
                        <a:solidFill>
                          <a:schemeClr val="bg1"/>
                        </a:solidFill>
                        <a:effectLst/>
                        <a:latin typeface="Cambria" panose="02040503050406030204" pitchFamily="18" charset="0"/>
                        <a:ea typeface="Cambria" panose="02040503050406030204" pitchFamily="18" charset="0"/>
                        <a:cs typeface="+mn-cs"/>
                      </a:endParaRPr>
                    </a:p>
                    <a:p>
                      <a:pPr marL="285750" indent="-285750">
                        <a:lnSpc>
                          <a:spcPct val="200000"/>
                        </a:lnSpc>
                        <a:buFont typeface="+mj-lt"/>
                        <a:buAutoNum type="romanLcPeriod"/>
                      </a:pPr>
                      <a:r>
                        <a:rPr lang="en-IN" sz="1100" b="1" kern="1200" dirty="0" err="1">
                          <a:solidFill>
                            <a:schemeClr val="bg1"/>
                          </a:solidFill>
                          <a:effectLst/>
                          <a:latin typeface="Cambria" panose="02040503050406030204" pitchFamily="18" charset="0"/>
                          <a:ea typeface="Cambria" panose="02040503050406030204" pitchFamily="18" charset="0"/>
                          <a:cs typeface="+mn-cs"/>
                        </a:rPr>
                        <a:t>ElasticNet</a:t>
                      </a:r>
                      <a:r>
                        <a:rPr lang="en-IN" sz="1100" b="1" kern="1200" dirty="0">
                          <a:solidFill>
                            <a:schemeClr val="bg1"/>
                          </a:solidFill>
                          <a:effectLst/>
                          <a:latin typeface="Cambria" panose="02040503050406030204" pitchFamily="18" charset="0"/>
                          <a:ea typeface="Cambria" panose="02040503050406030204" pitchFamily="18" charset="0"/>
                          <a:cs typeface="+mn-cs"/>
                        </a:rPr>
                        <a:t> Regression </a:t>
                      </a:r>
                      <a:endParaRPr lang="en-IN" sz="1100" kern="1200" dirty="0">
                        <a:solidFill>
                          <a:schemeClr val="bg1"/>
                        </a:solidFill>
                        <a:effectLst/>
                        <a:latin typeface="Cambria" panose="02040503050406030204" pitchFamily="18" charset="0"/>
                        <a:ea typeface="Cambria" panose="02040503050406030204" pitchFamily="18" charset="0"/>
                        <a:cs typeface="+mn-cs"/>
                      </a:endParaRP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Ridge Regression</a:t>
                      </a: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Lasso Regression</a:t>
                      </a:r>
                      <a:endParaRPr lang="en-IN" sz="1100" kern="1200" dirty="0">
                        <a:solidFill>
                          <a:schemeClr val="bg1"/>
                        </a:solidFill>
                        <a:effectLst/>
                        <a:latin typeface="Cambria" panose="02040503050406030204" pitchFamily="18" charset="0"/>
                        <a:ea typeface="Cambria" panose="02040503050406030204" pitchFamily="18" charset="0"/>
                        <a:cs typeface="+mn-cs"/>
                      </a:endParaRP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Decision Tree Regression</a:t>
                      </a:r>
                      <a:endParaRPr lang="en-IN" sz="1100" kern="1200" dirty="0">
                        <a:solidFill>
                          <a:schemeClr val="bg1"/>
                        </a:solidFill>
                        <a:effectLst/>
                        <a:latin typeface="Cambria" panose="02040503050406030204" pitchFamily="18" charset="0"/>
                        <a:ea typeface="Cambria" panose="02040503050406030204" pitchFamily="18" charset="0"/>
                        <a:cs typeface="+mn-cs"/>
                      </a:endParaRPr>
                    </a:p>
                    <a:p>
                      <a:pPr marL="285750" indent="-285750">
                        <a:lnSpc>
                          <a:spcPct val="200000"/>
                        </a:lnSpc>
                        <a:buFont typeface="+mj-lt"/>
                        <a:buAutoNum type="romanLcPeriod"/>
                      </a:pPr>
                      <a:r>
                        <a:rPr lang="en-IN" sz="1100" b="1" kern="1200" dirty="0">
                          <a:solidFill>
                            <a:schemeClr val="bg1"/>
                          </a:solidFill>
                          <a:effectLst/>
                          <a:latin typeface="Cambria" panose="02040503050406030204" pitchFamily="18" charset="0"/>
                          <a:ea typeface="Cambria" panose="02040503050406030204" pitchFamily="18" charset="0"/>
                          <a:cs typeface="+mn-cs"/>
                        </a:rPr>
                        <a:t>K-Nearest </a:t>
                      </a:r>
                      <a:r>
                        <a:rPr lang="en-IN" sz="1100" b="1" kern="1200" dirty="0" err="1">
                          <a:solidFill>
                            <a:schemeClr val="bg1"/>
                          </a:solidFill>
                          <a:effectLst/>
                          <a:latin typeface="Cambria" panose="02040503050406030204" pitchFamily="18" charset="0"/>
                          <a:ea typeface="Cambria" panose="02040503050406030204" pitchFamily="18" charset="0"/>
                          <a:cs typeface="+mn-cs"/>
                        </a:rPr>
                        <a:t>Neighbors</a:t>
                      </a:r>
                      <a:r>
                        <a:rPr lang="en-IN" sz="1100" b="1" kern="1200" dirty="0">
                          <a:solidFill>
                            <a:schemeClr val="bg1"/>
                          </a:solidFill>
                          <a:effectLst/>
                          <a:latin typeface="Cambria" panose="02040503050406030204" pitchFamily="18" charset="0"/>
                          <a:ea typeface="Cambria" panose="02040503050406030204" pitchFamily="18" charset="0"/>
                          <a:cs typeface="+mn-cs"/>
                        </a:rPr>
                        <a:t> Regression</a:t>
                      </a:r>
                      <a:endParaRPr lang="en-IN" sz="1100" kern="1200" dirty="0">
                        <a:solidFill>
                          <a:schemeClr val="bg1"/>
                        </a:solidFill>
                        <a:effectLst/>
                        <a:latin typeface="Cambria" panose="02040503050406030204" pitchFamily="18" charset="0"/>
                        <a:ea typeface="Cambria" panose="02040503050406030204" pitchFamily="18" charset="0"/>
                        <a:cs typeface="+mn-cs"/>
                      </a:endParaRPr>
                    </a:p>
                  </a:txBody>
                  <a:tcP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5C8A"/>
                    </a:solidFill>
                  </a:tcPr>
                </a:tc>
                <a:extLst>
                  <a:ext uri="{0D108BD9-81ED-4DB2-BD59-A6C34878D82A}">
                    <a16:rowId xmlns:a16="http://schemas.microsoft.com/office/drawing/2014/main" val="245702050"/>
                  </a:ext>
                </a:extLst>
              </a:tr>
            </a:tbl>
          </a:graphicData>
        </a:graphic>
      </p:graphicFrame>
      <p:sp>
        <p:nvSpPr>
          <p:cNvPr id="22" name="TextBox 21">
            <a:extLst>
              <a:ext uri="{FF2B5EF4-FFF2-40B4-BE49-F238E27FC236}">
                <a16:creationId xmlns:a16="http://schemas.microsoft.com/office/drawing/2014/main" id="{4B997D06-B40E-03D8-51F1-E3C97D14F50D}"/>
              </a:ext>
            </a:extLst>
          </p:cNvPr>
          <p:cNvSpPr txBox="1"/>
          <p:nvPr/>
        </p:nvSpPr>
        <p:spPr>
          <a:xfrm>
            <a:off x="-217402" y="57106"/>
            <a:ext cx="12084081" cy="261610"/>
          </a:xfrm>
          <a:prstGeom prst="rect">
            <a:avLst/>
          </a:prstGeom>
          <a:noFill/>
        </p:spPr>
        <p:txBody>
          <a:bodyPr wrap="square">
            <a:spAutoFit/>
          </a:bodyPr>
          <a:lstStyle/>
          <a:p>
            <a:pPr algn="ctr"/>
            <a:r>
              <a:rPr lang="en-US" sz="1100" b="1" dirty="0">
                <a:solidFill>
                  <a:schemeClr val="accent1">
                    <a:lumMod val="75000"/>
                  </a:schemeClr>
                </a:solidFill>
                <a:latin typeface="Cambria" panose="02040503050406030204" pitchFamily="18" charset="0"/>
                <a:ea typeface="Cambria" panose="02040503050406030204" pitchFamily="18" charset="0"/>
              </a:rPr>
              <a:t>Regression and Classification  algorithms are Supervised Learning algorithms. Both the algorithms are used for prediction in Machine learning and work with the labeled datasets.</a:t>
            </a:r>
          </a:p>
        </p:txBody>
      </p:sp>
      <p:pic>
        <p:nvPicPr>
          <p:cNvPr id="4" name="Picture 3">
            <a:extLst>
              <a:ext uri="{FF2B5EF4-FFF2-40B4-BE49-F238E27FC236}">
                <a16:creationId xmlns:a16="http://schemas.microsoft.com/office/drawing/2014/main" id="{8D2C6633-2974-D9AC-5D93-42E8C3DF73D0}"/>
              </a:ext>
            </a:extLst>
          </p:cNvPr>
          <p:cNvPicPr>
            <a:picLocks noChangeAspect="1"/>
          </p:cNvPicPr>
          <p:nvPr/>
        </p:nvPicPr>
        <p:blipFill rotWithShape="1">
          <a:blip r:embed="rId2"/>
          <a:srcRect t="13145" r="53580" b="9825"/>
          <a:stretch/>
        </p:blipFill>
        <p:spPr>
          <a:xfrm>
            <a:off x="9107765" y="4265739"/>
            <a:ext cx="2383839" cy="2111186"/>
          </a:xfrm>
          <a:prstGeom prst="rect">
            <a:avLst/>
          </a:prstGeom>
        </p:spPr>
      </p:pic>
      <p:pic>
        <p:nvPicPr>
          <p:cNvPr id="7" name="Picture 6">
            <a:extLst>
              <a:ext uri="{FF2B5EF4-FFF2-40B4-BE49-F238E27FC236}">
                <a16:creationId xmlns:a16="http://schemas.microsoft.com/office/drawing/2014/main" id="{B58C9462-0D3D-60E4-C89F-5E522FAE8021}"/>
              </a:ext>
            </a:extLst>
          </p:cNvPr>
          <p:cNvPicPr>
            <a:picLocks noChangeAspect="1"/>
          </p:cNvPicPr>
          <p:nvPr/>
        </p:nvPicPr>
        <p:blipFill rotWithShape="1">
          <a:blip r:embed="rId3"/>
          <a:srcRect t="4876" r="6061" b="4827"/>
          <a:stretch/>
        </p:blipFill>
        <p:spPr>
          <a:xfrm>
            <a:off x="3257726" y="4265739"/>
            <a:ext cx="2339215" cy="2111186"/>
          </a:xfrm>
          <a:prstGeom prst="rect">
            <a:avLst/>
          </a:prstGeom>
        </p:spPr>
      </p:pic>
    </p:spTree>
    <p:extLst>
      <p:ext uri="{BB962C8B-B14F-4D97-AF65-F5344CB8AC3E}">
        <p14:creationId xmlns:p14="http://schemas.microsoft.com/office/powerpoint/2010/main" val="197378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EAE7D4-C50F-F78B-9925-1A683AA5C373}"/>
              </a:ext>
            </a:extLst>
          </p:cNvPr>
          <p:cNvSpPr txBox="1"/>
          <p:nvPr/>
        </p:nvSpPr>
        <p:spPr>
          <a:xfrm>
            <a:off x="53581" y="416441"/>
            <a:ext cx="11828896" cy="4493538"/>
          </a:xfrm>
          <a:prstGeom prst="rect">
            <a:avLst/>
          </a:prstGeom>
          <a:noFill/>
        </p:spPr>
        <p:txBody>
          <a:bodyPr wrap="square">
            <a:spAutoFit/>
          </a:bodyPr>
          <a:lstStyle/>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In a nutshell, a trained regression model can be best summarized by the following simple equation:  Y=f(X)</a:t>
            </a:r>
          </a:p>
          <a:p>
            <a:pPr marL="285750" indent="-285750">
              <a:buFont typeface="Wingdings" panose="05000000000000000000" pitchFamily="2" charset="2"/>
              <a:buChar char="ü"/>
            </a:pPr>
            <a:endParaRPr lang="en-US" sz="13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where Y corresponds to the quantitative output variable, X refers to the input variables and f refers to the mapping function (obtained from the trained model) for computing the output values as a function of input features. The essence of the above equation for the regression example is that Y can be deduced if X is known. Once Y is calculated (we can also say ‘predicted’), a popular way to visualize the results is to make a simple scatter plot of the actual values versus the predicted values as shown below.</a:t>
            </a:r>
          </a:p>
          <a:p>
            <a:pPr marL="285750" indent="-285750">
              <a:buFont typeface="Wingdings" panose="05000000000000000000" pitchFamily="2" charset="2"/>
              <a:buChar char="ü"/>
            </a:pPr>
            <a:endParaRPr lang="en-US" sz="13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Dataset, separating the data to X and Y matrices, perform 80/20 data split, build a linear regression model using the 80% subset and applying the trained model to make prediction on the 20% subset. Finally, the performance metrics and scatter plot of the actual versus predicted </a:t>
            </a:r>
            <a:r>
              <a:rPr lang="en-US" sz="1300" b="0" i="0" dirty="0">
                <a:solidFill>
                  <a:srgbClr val="4D5156"/>
                </a:solidFill>
                <a:effectLst/>
                <a:latin typeface="Cambria" panose="02040503050406030204" pitchFamily="18" charset="0"/>
                <a:ea typeface="Cambria" panose="02040503050406030204" pitchFamily="18" charset="0"/>
              </a:rPr>
              <a:t>MEDV (</a:t>
            </a:r>
            <a:r>
              <a:rPr lang="en-US" sz="1300" b="1" i="0" dirty="0">
                <a:solidFill>
                  <a:srgbClr val="5F6368"/>
                </a:solidFill>
                <a:effectLst/>
                <a:latin typeface="Cambria" panose="02040503050406030204" pitchFamily="18" charset="0"/>
                <a:ea typeface="Cambria" panose="02040503050406030204" pitchFamily="18" charset="0"/>
              </a:rPr>
              <a:t> median value).</a:t>
            </a:r>
          </a:p>
          <a:p>
            <a:endParaRPr lang="en-US" sz="1300" b="1" dirty="0">
              <a:solidFill>
                <a:srgbClr val="5F6368"/>
              </a:solidFill>
              <a:latin typeface="Cambria" panose="02040503050406030204" pitchFamily="18" charset="0"/>
              <a:ea typeface="Cambria" panose="02040503050406030204" pitchFamily="18" charset="0"/>
            </a:endParaRPr>
          </a:p>
          <a:p>
            <a:r>
              <a:rPr lang="en-US" sz="1300" b="1" dirty="0">
                <a:latin typeface="Cambria" panose="02040503050406030204" pitchFamily="18" charset="0"/>
                <a:ea typeface="Cambria" panose="02040503050406030204" pitchFamily="18" charset="0"/>
              </a:rPr>
              <a:t>Performance metrics</a:t>
            </a: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Evaluation of the performance of regression models are performed to assess the degree at which a fitted model can accurately predict the values of input data. Common metric for evaluating the performance of regression models is the coefficient of determination (R²).</a:t>
            </a:r>
          </a:p>
          <a:p>
            <a:pPr marL="285750" indent="-285750">
              <a:buFont typeface="Wingdings" panose="05000000000000000000" pitchFamily="2" charset="2"/>
              <a:buChar char="ü"/>
            </a:pPr>
            <a:endParaRPr lang="en-US" sz="13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As can be seen from the equation, R² is essentially 1 minus the ratio of the residual sum of squares to that of the total sum of squares. In simple terms, it can be said to represent the relative measure of explained variance. For example, if R² = 0.6 then it means that the model could explain 60% of the variance (i.e. that is 60% of the data fits the regression model) whereas the unexplained variance accounted for the remaining 40%.</a:t>
            </a:r>
          </a:p>
          <a:p>
            <a:pPr marL="285750" indent="-285750">
              <a:buFont typeface="Wingdings" panose="05000000000000000000" pitchFamily="2" charset="2"/>
              <a:buChar char="ü"/>
            </a:pPr>
            <a:endParaRPr lang="en-US" sz="13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Additionally, the mean squared error (MSE) as well as the root mean squared error (RMSE) are also common measures of the residuals or error of prediction.</a:t>
            </a:r>
          </a:p>
          <a:p>
            <a:pPr marL="285750" indent="-285750">
              <a:buFont typeface="Wingdings" panose="05000000000000000000" pitchFamily="2" charset="2"/>
              <a:buChar char="ü"/>
            </a:pPr>
            <a:endParaRPr lang="en-US" sz="13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US" sz="1300" dirty="0">
                <a:latin typeface="Cambria" panose="02040503050406030204" pitchFamily="18" charset="0"/>
                <a:ea typeface="Cambria" panose="02040503050406030204" pitchFamily="18" charset="0"/>
              </a:rPr>
              <a:t>As can be seen from the above equation, the MSE is as the name implies easily computed by taking the mean of the squared error. Furthermore, a simple square root of the MSE yields the RMSE.</a:t>
            </a:r>
            <a:endParaRPr lang="en-IN" sz="1300" dirty="0">
              <a:latin typeface="Cambria" panose="02040503050406030204" pitchFamily="18" charset="0"/>
              <a:ea typeface="Cambria" panose="02040503050406030204" pitchFamily="18" charset="0"/>
            </a:endParaRPr>
          </a:p>
        </p:txBody>
      </p:sp>
      <p:pic>
        <p:nvPicPr>
          <p:cNvPr id="8194" name="Picture 2">
            <a:extLst>
              <a:ext uri="{FF2B5EF4-FFF2-40B4-BE49-F238E27FC236}">
                <a16:creationId xmlns:a16="http://schemas.microsoft.com/office/drawing/2014/main" id="{B469C884-91DD-DD92-C0F0-42ACDBDC2C3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493"/>
          <a:stretch/>
        </p:blipFill>
        <p:spPr bwMode="auto">
          <a:xfrm>
            <a:off x="5292155" y="4718135"/>
            <a:ext cx="2153674" cy="20382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0AB526-A57A-DDB6-A11A-3212976ABE4D}"/>
              </a:ext>
            </a:extLst>
          </p:cNvPr>
          <p:cNvSpPr txBox="1"/>
          <p:nvPr/>
        </p:nvSpPr>
        <p:spPr>
          <a:xfrm>
            <a:off x="665606" y="1803992"/>
            <a:ext cx="3802310" cy="276999"/>
          </a:xfrm>
          <a:prstGeom prst="rect">
            <a:avLst/>
          </a:prstGeom>
          <a:noFill/>
        </p:spPr>
        <p:txBody>
          <a:bodyPr wrap="square">
            <a:spAutoFit/>
          </a:bodyPr>
          <a:lstStyle/>
          <a:p>
            <a:r>
              <a:rPr lang="en-US" sz="1200" dirty="0">
                <a:latin typeface="Cambria" panose="02040503050406030204" pitchFamily="18" charset="0"/>
                <a:ea typeface="Cambria" panose="02040503050406030204" pitchFamily="18" charset="0"/>
              </a:rPr>
              <a:t> </a:t>
            </a:r>
            <a:endParaRPr lang="en-IN" sz="12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FC32ADE6-E5C6-550A-CD5F-97D5DF45149D}"/>
              </a:ext>
            </a:extLst>
          </p:cNvPr>
          <p:cNvSpPr txBox="1"/>
          <p:nvPr/>
        </p:nvSpPr>
        <p:spPr>
          <a:xfrm>
            <a:off x="5176488" y="16331"/>
            <a:ext cx="6102990" cy="400110"/>
          </a:xfrm>
          <a:prstGeom prst="rect">
            <a:avLst/>
          </a:prstGeom>
          <a:noFill/>
        </p:spPr>
        <p:txBody>
          <a:bodyPr wrap="square">
            <a:spAutoFit/>
          </a:bodyPr>
          <a:lstStyle/>
          <a:p>
            <a:r>
              <a:rPr lang="en-IN" sz="2000" b="1" kern="1200" dirty="0">
                <a:solidFill>
                  <a:schemeClr val="accent1">
                    <a:lumMod val="75000"/>
                  </a:schemeClr>
                </a:solidFill>
                <a:latin typeface="Cambria" panose="02040503050406030204" pitchFamily="18" charset="0"/>
                <a:ea typeface="Cambria" panose="02040503050406030204" pitchFamily="18" charset="0"/>
                <a:cs typeface="+mn-cs"/>
              </a:rPr>
              <a:t>Regression</a:t>
            </a:r>
            <a:endParaRPr lang="en-IN" dirty="0">
              <a:solidFill>
                <a:schemeClr val="accent1">
                  <a:lumMod val="75000"/>
                </a:schemeClr>
              </a:solidFill>
            </a:endParaRPr>
          </a:p>
        </p:txBody>
      </p:sp>
    </p:spTree>
    <p:extLst>
      <p:ext uri="{BB962C8B-B14F-4D97-AF65-F5344CB8AC3E}">
        <p14:creationId xmlns:p14="http://schemas.microsoft.com/office/powerpoint/2010/main" val="207141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3083AD-13D2-1027-B52E-5410F3B45B06}"/>
              </a:ext>
            </a:extLst>
          </p:cNvPr>
          <p:cNvSpPr txBox="1"/>
          <p:nvPr/>
        </p:nvSpPr>
        <p:spPr>
          <a:xfrm>
            <a:off x="113385" y="125388"/>
            <a:ext cx="2674920" cy="6640279"/>
          </a:xfrm>
          <a:prstGeom prst="rect">
            <a:avLst/>
          </a:prstGeom>
          <a:noFill/>
        </p:spPr>
        <p:txBody>
          <a:bodyPr wrap="square">
            <a:spAutoFit/>
          </a:bodyPr>
          <a:lstStyle/>
          <a:p>
            <a:pPr marL="171450" indent="-171450" algn="just">
              <a:buFont typeface="Wingdings" panose="05000000000000000000" pitchFamily="2" charset="2"/>
              <a:buChar char="ü"/>
            </a:pPr>
            <a:r>
              <a:rPr lang="en-US" sz="1150" dirty="0">
                <a:latin typeface="Cambria" panose="02040503050406030204" pitchFamily="18" charset="0"/>
                <a:ea typeface="Cambria" panose="02040503050406030204" pitchFamily="18" charset="0"/>
              </a:rPr>
              <a:t>Validation: R</a:t>
            </a:r>
            <a:r>
              <a:rPr lang="en-US" sz="1150" b="1" baseline="30000" dirty="0">
                <a:latin typeface="Cambria" panose="02040503050406030204" pitchFamily="18" charset="0"/>
                <a:ea typeface="Cambria" panose="02040503050406030204" pitchFamily="18" charset="0"/>
              </a:rPr>
              <a:t>2</a:t>
            </a:r>
            <a:r>
              <a:rPr lang="en-US" sz="1150" dirty="0">
                <a:latin typeface="Cambria" panose="02040503050406030204" pitchFamily="18" charset="0"/>
                <a:ea typeface="Cambria" panose="02040503050406030204" pitchFamily="18" charset="0"/>
              </a:rPr>
              <a:t> is a measure of the goodness of fit of a model. In regression, the R</a:t>
            </a:r>
            <a:r>
              <a:rPr lang="en-US" sz="1150" baseline="30000" dirty="0">
                <a:latin typeface="Cambria" panose="02040503050406030204" pitchFamily="18" charset="0"/>
                <a:ea typeface="Cambria" panose="02040503050406030204" pitchFamily="18" charset="0"/>
              </a:rPr>
              <a:t>2</a:t>
            </a:r>
            <a:r>
              <a:rPr lang="en-US" sz="1150" dirty="0">
                <a:latin typeface="Cambria" panose="02040503050406030204" pitchFamily="18" charset="0"/>
                <a:ea typeface="Cambria" panose="02040503050406030204" pitchFamily="18" charset="0"/>
              </a:rPr>
              <a:t> coefficient of determination is a statistical measure of how well the regression predictions approximate the real data points. An R</a:t>
            </a:r>
            <a:r>
              <a:rPr lang="en-US" sz="1150" b="1" baseline="30000" dirty="0">
                <a:latin typeface="Cambria" panose="02040503050406030204" pitchFamily="18" charset="0"/>
                <a:ea typeface="Cambria" panose="02040503050406030204" pitchFamily="18" charset="0"/>
              </a:rPr>
              <a:t>2</a:t>
            </a:r>
            <a:r>
              <a:rPr lang="en-US" sz="1150" dirty="0">
                <a:latin typeface="Cambria" panose="02040503050406030204" pitchFamily="18" charset="0"/>
                <a:ea typeface="Cambria" panose="02040503050406030204" pitchFamily="18" charset="0"/>
              </a:rPr>
              <a:t> of 1 indicates that the regression predictions perfectly fit the data.</a:t>
            </a:r>
          </a:p>
          <a:p>
            <a:pPr marL="171450" indent="-171450" algn="just">
              <a:buFont typeface="Wingdings" panose="05000000000000000000" pitchFamily="2" charset="2"/>
              <a:buChar char="ü"/>
            </a:pPr>
            <a:endParaRPr lang="en-US" sz="1150" dirty="0">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ü"/>
            </a:pPr>
            <a:r>
              <a:rPr lang="en-US" sz="1150" b="0" i="0" dirty="0">
                <a:effectLst/>
                <a:latin typeface="Cambria" panose="02040503050406030204" pitchFamily="18" charset="0"/>
                <a:ea typeface="Cambria" panose="02040503050406030204" pitchFamily="18" charset="0"/>
              </a:rPr>
              <a:t>The </a:t>
            </a:r>
            <a:r>
              <a:rPr lang="en-US" sz="1150" b="0" i="1" dirty="0">
                <a:effectLst/>
                <a:latin typeface="Cambria" panose="02040503050406030204" pitchFamily="18" charset="0"/>
                <a:ea typeface="Cambria" panose="02040503050406030204" pitchFamily="18" charset="0"/>
              </a:rPr>
              <a:t>coefficient of determination</a:t>
            </a:r>
            <a:r>
              <a:rPr lang="en-US" sz="1150" b="0" i="0" dirty="0">
                <a:effectLst/>
                <a:latin typeface="Cambria" panose="02040503050406030204" pitchFamily="18" charset="0"/>
                <a:ea typeface="Cambria" panose="02040503050406030204" pitchFamily="18" charset="0"/>
              </a:rPr>
              <a:t>, or R</a:t>
            </a:r>
            <a:r>
              <a:rPr lang="en-US" sz="1150" b="1" i="0" baseline="30000" dirty="0">
                <a:effectLst/>
                <a:latin typeface="Cambria" panose="02040503050406030204" pitchFamily="18" charset="0"/>
                <a:ea typeface="Cambria" panose="02040503050406030204" pitchFamily="18" charset="0"/>
              </a:rPr>
              <a:t>2</a:t>
            </a:r>
            <a:r>
              <a:rPr lang="en-US" sz="1150" b="0" i="0" dirty="0">
                <a:effectLst/>
                <a:latin typeface="Cambria" panose="02040503050406030204" pitchFamily="18" charset="0"/>
                <a:ea typeface="Cambria" panose="02040503050406030204" pitchFamily="18" charset="0"/>
              </a:rPr>
              <a:t>, is a measure that provides information about the goodness of fit of a model. In the context of regression, it is a statistical measure of how well the regression line approximates the actual data. It is therefore important when a statistical model is used either to predict future outcomes or in the testing of hypotheses. There are several variants.</a:t>
            </a:r>
          </a:p>
          <a:p>
            <a:pPr algn="just"/>
            <a:endParaRPr lang="en-US" sz="1150" dirty="0">
              <a:solidFill>
                <a:schemeClr val="tx2"/>
              </a:solidFill>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ü"/>
            </a:pPr>
            <a:r>
              <a:rPr lang="en-US" sz="1150" b="0" i="0" dirty="0">
                <a:solidFill>
                  <a:schemeClr val="tx2"/>
                </a:solidFill>
                <a:effectLst/>
                <a:latin typeface="Cambria" panose="02040503050406030204" pitchFamily="18" charset="0"/>
                <a:ea typeface="Cambria" panose="02040503050406030204" pitchFamily="18" charset="0"/>
              </a:rPr>
              <a:t>An ‘</a:t>
            </a:r>
            <a:r>
              <a:rPr lang="en-US" sz="1150" b="1" i="0" dirty="0">
                <a:solidFill>
                  <a:schemeClr val="tx2"/>
                </a:solidFill>
                <a:effectLst/>
                <a:latin typeface="Cambria" panose="02040503050406030204" pitchFamily="18" charset="0"/>
                <a:ea typeface="Cambria" panose="02040503050406030204" pitchFamily="18" charset="0"/>
              </a:rPr>
              <a:t>Independent variable’ </a:t>
            </a:r>
            <a:r>
              <a:rPr lang="en-US" sz="1150" b="0" i="0" dirty="0">
                <a:solidFill>
                  <a:schemeClr val="tx2"/>
                </a:solidFill>
                <a:effectLst/>
                <a:latin typeface="Cambria" panose="02040503050406030204" pitchFamily="18" charset="0"/>
                <a:ea typeface="Cambria" panose="02040503050406030204" pitchFamily="18" charset="0"/>
              </a:rPr>
              <a:t>is the variable deploy or vary in an </a:t>
            </a:r>
            <a:r>
              <a:rPr lang="en-US" sz="1150" dirty="0">
                <a:solidFill>
                  <a:schemeClr val="tx2"/>
                </a:solidFill>
                <a:latin typeface="Cambria" panose="02040503050406030204" pitchFamily="18" charset="0"/>
                <a:ea typeface="Cambria" panose="02040503050406030204" pitchFamily="18" charset="0"/>
              </a:rPr>
              <a:t>experimental study</a:t>
            </a:r>
            <a:r>
              <a:rPr lang="en-US" sz="1150" strike="noStrike" dirty="0">
                <a:solidFill>
                  <a:schemeClr val="tx2"/>
                </a:solidFill>
                <a:latin typeface="Cambria" panose="02040503050406030204" pitchFamily="18" charset="0"/>
                <a:ea typeface="Cambria" panose="02040503050406030204" pitchFamily="18" charset="0"/>
              </a:rPr>
              <a:t> </a:t>
            </a:r>
            <a:r>
              <a:rPr lang="en-US" sz="1150" b="0" i="0" dirty="0">
                <a:solidFill>
                  <a:schemeClr val="tx2"/>
                </a:solidFill>
                <a:effectLst/>
                <a:latin typeface="Cambria" panose="02040503050406030204" pitchFamily="18" charset="0"/>
                <a:ea typeface="Cambria" panose="02040503050406030204" pitchFamily="18" charset="0"/>
              </a:rPr>
              <a:t>to explore its effects. It’s called “independent” because it’s not influenced by any other variables in the study.</a:t>
            </a:r>
          </a:p>
          <a:p>
            <a:pPr marL="171450" indent="-171450" algn="just">
              <a:buFont typeface="Wingdings" panose="05000000000000000000" pitchFamily="2" charset="2"/>
              <a:buChar char="ü"/>
            </a:pPr>
            <a:endParaRPr lang="en-US" sz="1150" dirty="0">
              <a:solidFill>
                <a:schemeClr val="tx2"/>
              </a:solidFill>
              <a:latin typeface="Cambria" panose="02040503050406030204" pitchFamily="18" charset="0"/>
              <a:ea typeface="Cambria" panose="02040503050406030204" pitchFamily="18" charset="0"/>
            </a:endParaRPr>
          </a:p>
          <a:p>
            <a:pPr marL="171450" indent="-171450" algn="just">
              <a:buFont typeface="Wingdings" panose="05000000000000000000" pitchFamily="2" charset="2"/>
              <a:buChar char="ü"/>
            </a:pPr>
            <a:r>
              <a:rPr lang="en-US" sz="1150" b="0" i="0" dirty="0">
                <a:solidFill>
                  <a:schemeClr val="tx2"/>
                </a:solidFill>
                <a:effectLst/>
                <a:latin typeface="Cambria" panose="02040503050406030204" pitchFamily="18" charset="0"/>
                <a:ea typeface="Cambria" panose="02040503050406030204" pitchFamily="18" charset="0"/>
              </a:rPr>
              <a:t>A ‘</a:t>
            </a:r>
            <a:r>
              <a:rPr lang="en-US" sz="1150" b="1" dirty="0">
                <a:solidFill>
                  <a:schemeClr val="tx2"/>
                </a:solidFill>
                <a:latin typeface="Cambria" panose="02040503050406030204" pitchFamily="18" charset="0"/>
                <a:ea typeface="Cambria" panose="02040503050406030204" pitchFamily="18" charset="0"/>
              </a:rPr>
              <a:t>D</a:t>
            </a:r>
            <a:r>
              <a:rPr lang="en-US" sz="1150" b="1" i="0" dirty="0">
                <a:solidFill>
                  <a:schemeClr val="tx2"/>
                </a:solidFill>
                <a:effectLst/>
                <a:latin typeface="Cambria" panose="02040503050406030204" pitchFamily="18" charset="0"/>
                <a:ea typeface="Cambria" panose="02040503050406030204" pitchFamily="18" charset="0"/>
              </a:rPr>
              <a:t>ependent variable’ </a:t>
            </a:r>
            <a:r>
              <a:rPr lang="en-US" sz="1150" b="0" i="0" dirty="0">
                <a:solidFill>
                  <a:schemeClr val="tx2"/>
                </a:solidFill>
                <a:effectLst/>
                <a:latin typeface="Cambria" panose="02040503050406030204" pitchFamily="18" charset="0"/>
                <a:ea typeface="Cambria" panose="02040503050406030204" pitchFamily="18" charset="0"/>
              </a:rPr>
              <a:t>is the variable that changes as a result of the independent variable manipulation. It’s the outcome you’re interested in measuring, and it “depends” on your independent variable.</a:t>
            </a:r>
          </a:p>
        </p:txBody>
      </p:sp>
      <p:sp>
        <p:nvSpPr>
          <p:cNvPr id="9" name="TextBox 8">
            <a:extLst>
              <a:ext uri="{FF2B5EF4-FFF2-40B4-BE49-F238E27FC236}">
                <a16:creationId xmlns:a16="http://schemas.microsoft.com/office/drawing/2014/main" id="{4849EE73-0F0F-2689-DE51-AD9CD9EE760E}"/>
              </a:ext>
            </a:extLst>
          </p:cNvPr>
          <p:cNvSpPr txBox="1"/>
          <p:nvPr/>
        </p:nvSpPr>
        <p:spPr>
          <a:xfrm>
            <a:off x="3595535" y="0"/>
            <a:ext cx="6102990" cy="369332"/>
          </a:xfrm>
          <a:prstGeom prst="rect">
            <a:avLst/>
          </a:prstGeom>
          <a:noFill/>
        </p:spPr>
        <p:txBody>
          <a:bodyPr wrap="square">
            <a:spAutoFit/>
          </a:bodyPr>
          <a:lstStyle/>
          <a:p>
            <a:pPr algn="ctr"/>
            <a:r>
              <a:rPr lang="en-US" b="1" i="0" dirty="0">
                <a:solidFill>
                  <a:schemeClr val="accent1">
                    <a:lumMod val="75000"/>
                  </a:schemeClr>
                </a:solidFill>
                <a:effectLst/>
                <a:latin typeface="Cambria" panose="02040503050406030204" pitchFamily="18" charset="0"/>
                <a:ea typeface="Cambria" panose="02040503050406030204" pitchFamily="18" charset="0"/>
              </a:rPr>
              <a:t>Interpretation of the R</a:t>
            </a:r>
            <a:r>
              <a:rPr lang="en-US" b="1" i="0" baseline="30000" dirty="0">
                <a:solidFill>
                  <a:schemeClr val="accent1">
                    <a:lumMod val="75000"/>
                  </a:schemeClr>
                </a:solidFill>
                <a:effectLst/>
                <a:latin typeface="Cambria" panose="02040503050406030204" pitchFamily="18" charset="0"/>
                <a:ea typeface="Cambria" panose="02040503050406030204" pitchFamily="18" charset="0"/>
              </a:rPr>
              <a:t>2</a:t>
            </a:r>
            <a:r>
              <a:rPr lang="en-US" b="1" i="0" dirty="0">
                <a:solidFill>
                  <a:schemeClr val="accent1">
                    <a:lumMod val="75000"/>
                  </a:schemeClr>
                </a:solidFill>
                <a:effectLst/>
                <a:latin typeface="Cambria" panose="02040503050406030204" pitchFamily="18" charset="0"/>
                <a:ea typeface="Cambria" panose="02040503050406030204" pitchFamily="18" charset="0"/>
              </a:rPr>
              <a:t> value</a:t>
            </a:r>
          </a:p>
        </p:txBody>
      </p:sp>
      <p:sp>
        <p:nvSpPr>
          <p:cNvPr id="18" name="TextBox 17">
            <a:extLst>
              <a:ext uri="{FF2B5EF4-FFF2-40B4-BE49-F238E27FC236}">
                <a16:creationId xmlns:a16="http://schemas.microsoft.com/office/drawing/2014/main" id="{337C9A58-6AC5-B5A4-E970-FB9BEDDB51B6}"/>
              </a:ext>
            </a:extLst>
          </p:cNvPr>
          <p:cNvSpPr txBox="1"/>
          <p:nvPr/>
        </p:nvSpPr>
        <p:spPr>
          <a:xfrm>
            <a:off x="6440276" y="4009480"/>
            <a:ext cx="2615215" cy="577081"/>
          </a:xfrm>
          <a:prstGeom prst="rect">
            <a:avLst/>
          </a:prstGeom>
          <a:noFill/>
        </p:spPr>
        <p:txBody>
          <a:bodyPr wrap="square">
            <a:spAutoFit/>
          </a:bodyPr>
          <a:lstStyle/>
          <a:p>
            <a:pPr algn="ctr"/>
            <a:r>
              <a:rPr lang="en-IN" sz="1050" b="1" dirty="0">
                <a:latin typeface="Cambria" panose="02040503050406030204" pitchFamily="18" charset="0"/>
                <a:ea typeface="Cambria" panose="02040503050406030204" pitchFamily="18" charset="0"/>
              </a:rPr>
              <a:t>R</a:t>
            </a:r>
            <a:r>
              <a:rPr lang="en-IN" sz="1050" b="1" baseline="30000" dirty="0">
                <a:latin typeface="Cambria" panose="02040503050406030204" pitchFamily="18" charset="0"/>
                <a:ea typeface="Cambria" panose="02040503050406030204" pitchFamily="18" charset="0"/>
              </a:rPr>
              <a:t>2</a:t>
            </a:r>
            <a:r>
              <a:rPr lang="en-IN" sz="1050" b="1" dirty="0">
                <a:latin typeface="Cambria" panose="02040503050406030204" pitchFamily="18" charset="0"/>
                <a:ea typeface="Cambria" panose="02040503050406030204" pitchFamily="18" charset="0"/>
              </a:rPr>
              <a:t>=0.83 </a:t>
            </a:r>
          </a:p>
          <a:p>
            <a:pPr algn="ctr"/>
            <a:r>
              <a:rPr lang="en-US" sz="1050" b="0" i="0" dirty="0">
                <a:effectLst/>
                <a:latin typeface="Cambria" panose="02040503050406030204" pitchFamily="18" charset="0"/>
                <a:ea typeface="Cambria" panose="02040503050406030204" pitchFamily="18" charset="0"/>
              </a:rPr>
              <a:t>83% of the variation in the y values is accounted for by the x values</a:t>
            </a:r>
            <a:endParaRPr lang="en-IN" sz="1050" dirty="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19BB3FC4-DCF5-8843-7631-94F82C027FC5}"/>
              </a:ext>
            </a:extLst>
          </p:cNvPr>
          <p:cNvSpPr txBox="1"/>
          <p:nvPr/>
        </p:nvSpPr>
        <p:spPr>
          <a:xfrm>
            <a:off x="9463400" y="4009480"/>
            <a:ext cx="2615215" cy="577081"/>
          </a:xfrm>
          <a:prstGeom prst="rect">
            <a:avLst/>
          </a:prstGeom>
          <a:noFill/>
        </p:spPr>
        <p:txBody>
          <a:bodyPr wrap="square">
            <a:spAutoFit/>
          </a:bodyPr>
          <a:lstStyle/>
          <a:p>
            <a:pPr algn="ctr"/>
            <a:r>
              <a:rPr lang="en-US" sz="1050" b="1" dirty="0">
                <a:latin typeface="Cambria" panose="02040503050406030204" pitchFamily="18" charset="0"/>
                <a:ea typeface="Cambria" panose="02040503050406030204" pitchFamily="18" charset="0"/>
              </a:rPr>
              <a:t>R</a:t>
            </a:r>
            <a:r>
              <a:rPr lang="en-US" sz="1050" b="1" baseline="30000" dirty="0">
                <a:latin typeface="Cambria" panose="02040503050406030204" pitchFamily="18" charset="0"/>
                <a:ea typeface="Cambria" panose="02040503050406030204" pitchFamily="18" charset="0"/>
              </a:rPr>
              <a:t>2</a:t>
            </a:r>
            <a:r>
              <a:rPr lang="en-US" sz="1050" b="1" dirty="0">
                <a:latin typeface="Cambria" panose="02040503050406030204" pitchFamily="18" charset="0"/>
                <a:ea typeface="Cambria" panose="02040503050406030204" pitchFamily="18" charset="0"/>
              </a:rPr>
              <a:t> = 0 </a:t>
            </a:r>
          </a:p>
          <a:p>
            <a:pPr algn="ctr"/>
            <a:r>
              <a:rPr lang="en-US" sz="1050" dirty="0">
                <a:latin typeface="Cambria" panose="02040503050406030204" pitchFamily="18" charset="0"/>
                <a:ea typeface="Cambria" panose="02040503050406030204" pitchFamily="18" charset="0"/>
              </a:rPr>
              <a:t>None of the variation in the  y values is accounted for by the  x values</a:t>
            </a:r>
            <a:endParaRPr lang="en-IN" sz="1050" dirty="0">
              <a:latin typeface="Cambria" panose="02040503050406030204" pitchFamily="18" charset="0"/>
              <a:ea typeface="Cambria" panose="02040503050406030204" pitchFamily="18" charset="0"/>
            </a:endParaRPr>
          </a:p>
        </p:txBody>
      </p:sp>
      <p:pic>
        <p:nvPicPr>
          <p:cNvPr id="2050" name="Picture 2">
            <a:extLst>
              <a:ext uri="{FF2B5EF4-FFF2-40B4-BE49-F238E27FC236}">
                <a16:creationId xmlns:a16="http://schemas.microsoft.com/office/drawing/2014/main" id="{1569B2B6-0D07-7282-3AEE-18C1231F2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54" b="5373"/>
          <a:stretch/>
        </p:blipFill>
        <p:spPr bwMode="auto">
          <a:xfrm>
            <a:off x="3299172" y="4438523"/>
            <a:ext cx="2568688" cy="223176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95735FB-6751-305F-15EE-A7FC65B84471}"/>
              </a:ext>
            </a:extLst>
          </p:cNvPr>
          <p:cNvSpPr txBox="1"/>
          <p:nvPr/>
        </p:nvSpPr>
        <p:spPr>
          <a:xfrm>
            <a:off x="3389992" y="3982651"/>
            <a:ext cx="2568687" cy="577081"/>
          </a:xfrm>
          <a:prstGeom prst="rect">
            <a:avLst/>
          </a:prstGeom>
          <a:noFill/>
        </p:spPr>
        <p:txBody>
          <a:bodyPr wrap="square" rtlCol="0">
            <a:spAutoFit/>
          </a:bodyPr>
          <a:lstStyle/>
          <a:p>
            <a:pPr algn="ctr"/>
            <a:r>
              <a:rPr lang="en-IN" sz="1050" b="1" i="0" dirty="0">
                <a:effectLst/>
                <a:latin typeface="Cambria" panose="02040503050406030204" pitchFamily="18" charset="0"/>
                <a:ea typeface="Cambria" panose="02040503050406030204" pitchFamily="18" charset="0"/>
              </a:rPr>
              <a:t>R</a:t>
            </a:r>
            <a:r>
              <a:rPr lang="en-IN" sz="1050" b="1" i="0" baseline="30000" dirty="0">
                <a:effectLst/>
                <a:latin typeface="Cambria" panose="02040503050406030204" pitchFamily="18" charset="0"/>
                <a:ea typeface="Cambria" panose="02040503050406030204" pitchFamily="18" charset="0"/>
              </a:rPr>
              <a:t>2</a:t>
            </a:r>
            <a:r>
              <a:rPr lang="en-IN" sz="1050" b="1" i="0" dirty="0">
                <a:effectLst/>
                <a:latin typeface="Cambria" panose="02040503050406030204" pitchFamily="18" charset="0"/>
                <a:ea typeface="Cambria" panose="02040503050406030204" pitchFamily="18" charset="0"/>
              </a:rPr>
              <a:t>=</a:t>
            </a:r>
            <a:r>
              <a:rPr lang="en-IN" sz="1050" i="0" dirty="0">
                <a:effectLst/>
                <a:latin typeface="Cambria" panose="02040503050406030204" pitchFamily="18" charset="0"/>
                <a:ea typeface="Cambria" panose="02040503050406030204" pitchFamily="18" charset="0"/>
              </a:rPr>
              <a:t>1  </a:t>
            </a:r>
          </a:p>
          <a:p>
            <a:pPr algn="ctr"/>
            <a:r>
              <a:rPr lang="en-IN" sz="1050" kern="1200" dirty="0">
                <a:effectLst/>
                <a:latin typeface="Cambria" panose="02040503050406030204" pitchFamily="18" charset="0"/>
                <a:ea typeface="Cambria" panose="02040503050406030204" pitchFamily="18" charset="0"/>
              </a:rPr>
              <a:t>All the variation in the  y values is accounted for by the x values.</a:t>
            </a:r>
          </a:p>
        </p:txBody>
      </p:sp>
      <p:sp>
        <p:nvSpPr>
          <p:cNvPr id="23" name="TextBox 22">
            <a:extLst>
              <a:ext uri="{FF2B5EF4-FFF2-40B4-BE49-F238E27FC236}">
                <a16:creationId xmlns:a16="http://schemas.microsoft.com/office/drawing/2014/main" id="{326276DD-D388-13E2-0309-CD2B0CC2A2C9}"/>
              </a:ext>
            </a:extLst>
          </p:cNvPr>
          <p:cNvSpPr txBox="1"/>
          <p:nvPr/>
        </p:nvSpPr>
        <p:spPr>
          <a:xfrm>
            <a:off x="6921167" y="6673334"/>
            <a:ext cx="5554715" cy="184666"/>
          </a:xfrm>
          <a:prstGeom prst="rect">
            <a:avLst/>
          </a:prstGeom>
          <a:noFill/>
        </p:spPr>
        <p:txBody>
          <a:bodyPr wrap="square">
            <a:spAutoFit/>
          </a:bodyPr>
          <a:lstStyle/>
          <a:p>
            <a:r>
              <a:rPr lang="en-IN" sz="600" dirty="0">
                <a:hlinkClick r:id="rId3"/>
              </a:rPr>
              <a:t>https://www.ncl.ac.uk/webtemplate/ask-assets/external/maths-resources/statistics/regression-and-correlation/coefficient-of-determination-r-squared.html</a:t>
            </a:r>
            <a:endParaRPr lang="en-IN" sz="600" dirty="0"/>
          </a:p>
        </p:txBody>
      </p:sp>
      <p:pic>
        <p:nvPicPr>
          <p:cNvPr id="2054" name="Picture 6">
            <a:extLst>
              <a:ext uri="{FF2B5EF4-FFF2-40B4-BE49-F238E27FC236}">
                <a16:creationId xmlns:a16="http://schemas.microsoft.com/office/drawing/2014/main" id="{6126EC10-8C1A-6B9F-6A7B-AB11348FBE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02" r="7556" b="5491"/>
          <a:stretch/>
        </p:blipFill>
        <p:spPr bwMode="auto">
          <a:xfrm>
            <a:off x="6410903" y="4528281"/>
            <a:ext cx="2568688" cy="2052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D4DF442-1C4B-DA43-770E-3741C86A32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30" r="8149" b="5491"/>
          <a:stretch/>
        </p:blipFill>
        <p:spPr bwMode="auto">
          <a:xfrm>
            <a:off x="9237130" y="4536649"/>
            <a:ext cx="2841485" cy="20514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6EECB35-ED9E-E3D1-53A3-8012E9A1E699}"/>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colorTemperature colorTemp="7200"/>
                    </a14:imgEffect>
                    <a14:imgEffect>
                      <a14:saturation sat="200000"/>
                    </a14:imgEffect>
                  </a14:imgLayer>
                </a14:imgProps>
              </a:ext>
            </a:extLst>
          </a:blip>
          <a:srcRect l="5406" t="3115" r="2419" b="1371"/>
          <a:stretch/>
        </p:blipFill>
        <p:spPr>
          <a:xfrm>
            <a:off x="4583516" y="450339"/>
            <a:ext cx="4765739" cy="3268728"/>
          </a:xfrm>
          <a:prstGeom prst="rect">
            <a:avLst/>
          </a:prstGeom>
        </p:spPr>
      </p:pic>
    </p:spTree>
    <p:extLst>
      <p:ext uri="{BB962C8B-B14F-4D97-AF65-F5344CB8AC3E}">
        <p14:creationId xmlns:p14="http://schemas.microsoft.com/office/powerpoint/2010/main" val="89735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ee5a3c0-3e71-4731-8482-d397bb2048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AB2BD72315DE428DB40075121940E6" ma:contentTypeVersion="12" ma:contentTypeDescription="Create a new document." ma:contentTypeScope="" ma:versionID="13b592595f1b903476b51db45872bdb7">
  <xsd:schema xmlns:xsd="http://www.w3.org/2001/XMLSchema" xmlns:xs="http://www.w3.org/2001/XMLSchema" xmlns:p="http://schemas.microsoft.com/office/2006/metadata/properties" xmlns:ns3="1ee5a3c0-3e71-4731-8482-d397bb20484e" xmlns:ns4="c10aac88-5c7f-4cda-9fc6-bfe999203157" targetNamespace="http://schemas.microsoft.com/office/2006/metadata/properties" ma:root="true" ma:fieldsID="67dd3163408e966b4a40d380799a5284" ns3:_="" ns4:_="">
    <xsd:import namespace="1ee5a3c0-3e71-4731-8482-d397bb20484e"/>
    <xsd:import namespace="c10aac88-5c7f-4cda-9fc6-bfe99920315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e5a3c0-3e71-4731-8482-d397bb204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0aac88-5c7f-4cda-9fc6-bfe99920315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4C1AD5-88C1-416C-AB1D-A53DA12BBE3A}">
  <ds:schemaRefs>
    <ds:schemaRef ds:uri="http://schemas.microsoft.com/sharepoint/v3/contenttype/forms"/>
  </ds:schemaRefs>
</ds:datastoreItem>
</file>

<file path=customXml/itemProps2.xml><?xml version="1.0" encoding="utf-8"?>
<ds:datastoreItem xmlns:ds="http://schemas.openxmlformats.org/officeDocument/2006/customXml" ds:itemID="{36A5AD43-F502-40ED-9DBF-34485351A63A}">
  <ds:schemaRefs>
    <ds:schemaRef ds:uri="http://www.w3.org/XML/1998/namespace"/>
    <ds:schemaRef ds:uri="http://schemas.microsoft.com/office/infopath/2007/PartnerControls"/>
    <ds:schemaRef ds:uri="http://schemas.microsoft.com/office/2006/documentManagement/types"/>
    <ds:schemaRef ds:uri="http://purl.org/dc/terms/"/>
    <ds:schemaRef ds:uri="http://purl.org/dc/elements/1.1/"/>
    <ds:schemaRef ds:uri="http://schemas.microsoft.com/office/2006/metadata/properties"/>
    <ds:schemaRef ds:uri="1ee5a3c0-3e71-4731-8482-d397bb20484e"/>
    <ds:schemaRef ds:uri="http://schemas.openxmlformats.org/package/2006/metadata/core-properties"/>
    <ds:schemaRef ds:uri="c10aac88-5c7f-4cda-9fc6-bfe999203157"/>
    <ds:schemaRef ds:uri="http://purl.org/dc/dcmitype/"/>
  </ds:schemaRefs>
</ds:datastoreItem>
</file>

<file path=customXml/itemProps3.xml><?xml version="1.0" encoding="utf-8"?>
<ds:datastoreItem xmlns:ds="http://schemas.openxmlformats.org/officeDocument/2006/customXml" ds:itemID="{911C3AF8-6D4F-4CA9-BE28-24E685F4E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e5a3c0-3e71-4731-8482-d397bb20484e"/>
    <ds:schemaRef ds:uri="c10aac88-5c7f-4cda-9fc6-bfe9992031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31265</TotalTime>
  <Words>4459</Words>
  <Application>Microsoft Office PowerPoint</Application>
  <PresentationFormat>Widescreen</PresentationFormat>
  <Paragraphs>608</Paragraphs>
  <Slides>31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Cambira</vt:lpstr>
      <vt:lpstr>Cambria</vt:lpstr>
      <vt:lpstr>Times New Roman</vt:lpstr>
      <vt:lpstr>Wingdings</vt:lpstr>
      <vt:lpstr>Diamond Grid 16x9</vt:lpstr>
      <vt:lpstr>PowerPoint Presentation</vt:lpstr>
      <vt:lpstr>PowerPoint Presentation</vt:lpstr>
      <vt:lpstr>PowerPoint Presentation</vt:lpstr>
      <vt:lpstr>PowerPoint Presentation</vt:lpstr>
      <vt:lpstr>Data and Libraries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Discovery in Machine Learning</dc:title>
  <dc:creator>pooja.deshmukh</dc:creator>
  <cp:lastModifiedBy>pooja.deshmukh</cp:lastModifiedBy>
  <cp:revision>97</cp:revision>
  <dcterms:created xsi:type="dcterms:W3CDTF">2022-11-22T08:44:25Z</dcterms:created>
  <dcterms:modified xsi:type="dcterms:W3CDTF">2023-06-06T06:28:59Z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0x01010020AB2BD72315DE428DB40075121940E6</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